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83" r:id="rId2"/>
    <p:sldId id="335" r:id="rId3"/>
    <p:sldId id="336" r:id="rId4"/>
    <p:sldId id="337" r:id="rId5"/>
    <p:sldId id="535" r:id="rId6"/>
    <p:sldId id="413" r:id="rId7"/>
    <p:sldId id="496" r:id="rId8"/>
    <p:sldId id="391" r:id="rId9"/>
    <p:sldId id="321" r:id="rId10"/>
    <p:sldId id="324" r:id="rId11"/>
    <p:sldId id="330" r:id="rId12"/>
    <p:sldId id="272" r:id="rId13"/>
    <p:sldId id="387" r:id="rId14"/>
    <p:sldId id="390" r:id="rId15"/>
    <p:sldId id="389" r:id="rId16"/>
    <p:sldId id="380" r:id="rId17"/>
    <p:sldId id="282" r:id="rId18"/>
    <p:sldId id="377" r:id="rId19"/>
    <p:sldId id="325" r:id="rId20"/>
    <p:sldId id="326" r:id="rId21"/>
    <p:sldId id="329" r:id="rId22"/>
    <p:sldId id="400" r:id="rId23"/>
    <p:sldId id="533" r:id="rId24"/>
    <p:sldId id="304" r:id="rId25"/>
    <p:sldId id="408" r:id="rId26"/>
    <p:sldId id="305" r:id="rId27"/>
    <p:sldId id="306" r:id="rId28"/>
    <p:sldId id="406" r:id="rId29"/>
    <p:sldId id="396" r:id="rId30"/>
    <p:sldId id="397" r:id="rId31"/>
    <p:sldId id="320" r:id="rId32"/>
    <p:sldId id="313" r:id="rId33"/>
    <p:sldId id="382" r:id="rId34"/>
    <p:sldId id="531" r:id="rId35"/>
    <p:sldId id="375" r:id="rId36"/>
    <p:sldId id="500" r:id="rId37"/>
    <p:sldId id="501" r:id="rId38"/>
    <p:sldId id="534" r:id="rId39"/>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HG創英角ｺﾞｼｯｸUB" pitchFamily="49" charset="-128"/>
        <a:cs typeface="+mn-cs"/>
      </a:defRPr>
    </a:lvl1pPr>
    <a:lvl2pPr marL="457200" algn="l" rtl="0" fontAlgn="base">
      <a:spcBef>
        <a:spcPct val="0"/>
      </a:spcBef>
      <a:spcAft>
        <a:spcPct val="0"/>
      </a:spcAft>
      <a:defRPr kumimoji="1" kern="1200">
        <a:solidFill>
          <a:schemeClr val="tx1"/>
        </a:solidFill>
        <a:latin typeface="Arial" charset="0"/>
        <a:ea typeface="HG創英角ｺﾞｼｯｸUB" pitchFamily="49" charset="-128"/>
        <a:cs typeface="+mn-cs"/>
      </a:defRPr>
    </a:lvl2pPr>
    <a:lvl3pPr marL="914400" algn="l" rtl="0" fontAlgn="base">
      <a:spcBef>
        <a:spcPct val="0"/>
      </a:spcBef>
      <a:spcAft>
        <a:spcPct val="0"/>
      </a:spcAft>
      <a:defRPr kumimoji="1" kern="1200">
        <a:solidFill>
          <a:schemeClr val="tx1"/>
        </a:solidFill>
        <a:latin typeface="Arial" charset="0"/>
        <a:ea typeface="HG創英角ｺﾞｼｯｸUB" pitchFamily="49" charset="-128"/>
        <a:cs typeface="+mn-cs"/>
      </a:defRPr>
    </a:lvl3pPr>
    <a:lvl4pPr marL="1371600" algn="l" rtl="0" fontAlgn="base">
      <a:spcBef>
        <a:spcPct val="0"/>
      </a:spcBef>
      <a:spcAft>
        <a:spcPct val="0"/>
      </a:spcAft>
      <a:defRPr kumimoji="1" kern="1200">
        <a:solidFill>
          <a:schemeClr val="tx1"/>
        </a:solidFill>
        <a:latin typeface="Arial" charset="0"/>
        <a:ea typeface="HG創英角ｺﾞｼｯｸUB" pitchFamily="49" charset="-128"/>
        <a:cs typeface="+mn-cs"/>
      </a:defRPr>
    </a:lvl4pPr>
    <a:lvl5pPr marL="1828800" algn="l" rtl="0" fontAlgn="base">
      <a:spcBef>
        <a:spcPct val="0"/>
      </a:spcBef>
      <a:spcAft>
        <a:spcPct val="0"/>
      </a:spcAft>
      <a:defRPr kumimoji="1" kern="1200">
        <a:solidFill>
          <a:schemeClr val="tx1"/>
        </a:solidFill>
        <a:latin typeface="Arial" charset="0"/>
        <a:ea typeface="HG創英角ｺﾞｼｯｸUB" pitchFamily="49" charset="-128"/>
        <a:cs typeface="+mn-cs"/>
      </a:defRPr>
    </a:lvl5pPr>
    <a:lvl6pPr marL="2286000" algn="l" defTabSz="914400" rtl="0" eaLnBrk="1" latinLnBrk="0" hangingPunct="1">
      <a:defRPr kumimoji="1" kern="1200">
        <a:solidFill>
          <a:schemeClr val="tx1"/>
        </a:solidFill>
        <a:latin typeface="Arial" charset="0"/>
        <a:ea typeface="HG創英角ｺﾞｼｯｸUB" pitchFamily="49" charset="-128"/>
        <a:cs typeface="+mn-cs"/>
      </a:defRPr>
    </a:lvl6pPr>
    <a:lvl7pPr marL="2743200" algn="l" defTabSz="914400" rtl="0" eaLnBrk="1" latinLnBrk="0" hangingPunct="1">
      <a:defRPr kumimoji="1" kern="1200">
        <a:solidFill>
          <a:schemeClr val="tx1"/>
        </a:solidFill>
        <a:latin typeface="Arial" charset="0"/>
        <a:ea typeface="HG創英角ｺﾞｼｯｸUB" pitchFamily="49" charset="-128"/>
        <a:cs typeface="+mn-cs"/>
      </a:defRPr>
    </a:lvl7pPr>
    <a:lvl8pPr marL="3200400" algn="l" defTabSz="914400" rtl="0" eaLnBrk="1" latinLnBrk="0" hangingPunct="1">
      <a:defRPr kumimoji="1" kern="1200">
        <a:solidFill>
          <a:schemeClr val="tx1"/>
        </a:solidFill>
        <a:latin typeface="Arial" charset="0"/>
        <a:ea typeface="HG創英角ｺﾞｼｯｸUB" pitchFamily="49" charset="-128"/>
        <a:cs typeface="+mn-cs"/>
      </a:defRPr>
    </a:lvl8pPr>
    <a:lvl9pPr marL="3657600" algn="l" defTabSz="914400" rtl="0" eaLnBrk="1" latinLnBrk="0" hangingPunct="1">
      <a:defRPr kumimoji="1" kern="1200">
        <a:solidFill>
          <a:schemeClr val="tx1"/>
        </a:solidFill>
        <a:latin typeface="Arial" charset="0"/>
        <a:ea typeface="HG創英角ｺﾞｼｯｸUB" pitchFamily="49"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久保田 晃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showPr>
  <p:clrMru>
    <a:srgbClr val="996633"/>
    <a:srgbClr val="CC9900"/>
    <a:srgbClr val="FFCC66"/>
    <a:srgbClr val="B2B2B2"/>
    <a:srgbClr val="0000FF"/>
    <a:srgbClr val="3333FF"/>
    <a:srgbClr val="FF3300"/>
    <a:srgbClr val="0066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65492" autoAdjust="0"/>
  </p:normalViewPr>
  <p:slideViewPr>
    <p:cSldViewPr>
      <p:cViewPr varScale="1">
        <p:scale>
          <a:sx n="67" d="100"/>
          <a:sy n="67" d="100"/>
        </p:scale>
        <p:origin x="-114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51163" cy="496888"/>
          </a:xfrm>
          <a:prstGeom prst="rect">
            <a:avLst/>
          </a:prstGeom>
          <a:noFill/>
          <a:ln w="9525">
            <a:noFill/>
            <a:miter lim="800000"/>
            <a:headEnd/>
            <a:tailEnd/>
          </a:ln>
        </p:spPr>
        <p:txBody>
          <a:bodyPr vert="horz" wrap="square" lIns="91559" tIns="45779" rIns="91559" bIns="45779" numCol="1" anchor="t" anchorCtr="0" compatLnSpc="1">
            <a:prstTxWarp prst="textNoShape">
              <a:avLst/>
            </a:prstTxWarp>
          </a:bodyPr>
          <a:lstStyle>
            <a:lvl1pPr defTabSz="915988">
              <a:defRPr sz="1200">
                <a:latin typeface="Calibri" pitchFamily="34" charset="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bwMode="auto">
          <a:xfrm>
            <a:off x="3854450" y="0"/>
            <a:ext cx="2951163" cy="496888"/>
          </a:xfrm>
          <a:prstGeom prst="rect">
            <a:avLst/>
          </a:prstGeom>
          <a:noFill/>
          <a:ln w="9525">
            <a:noFill/>
            <a:miter lim="800000"/>
            <a:headEnd/>
            <a:tailEnd/>
          </a:ln>
        </p:spPr>
        <p:txBody>
          <a:bodyPr vert="horz" wrap="square" lIns="91559" tIns="45779" rIns="91559" bIns="45779" numCol="1" anchor="t" anchorCtr="0" compatLnSpc="1">
            <a:prstTxWarp prst="textNoShape">
              <a:avLst/>
            </a:prstTxWarp>
          </a:bodyPr>
          <a:lstStyle>
            <a:lvl1pPr algn="r" defTabSz="915988">
              <a:defRPr sz="1200">
                <a:latin typeface="Calibri" pitchFamily="34" charset="0"/>
                <a:ea typeface="ＭＳ Ｐゴシック" charset="-128"/>
              </a:defRPr>
            </a:lvl1pPr>
          </a:lstStyle>
          <a:p>
            <a:pPr>
              <a:defRPr/>
            </a:pPr>
            <a:fld id="{2C274CB8-6BE9-4A99-9AC7-3D93DC719384}" type="datetimeFigureOut">
              <a:rPr lang="ja-JP" altLang="en-US"/>
              <a:pPr>
                <a:defRPr/>
              </a:pPr>
              <a:t>2013/5/22</a:t>
            </a:fld>
            <a:endParaRPr lang="en-US" altLang="ja-JP"/>
          </a:p>
        </p:txBody>
      </p:sp>
      <p:sp>
        <p:nvSpPr>
          <p:cNvPr id="4" name="フッター プレースホルダ 3"/>
          <p:cNvSpPr>
            <a:spLocks noGrp="1"/>
          </p:cNvSpPr>
          <p:nvPr>
            <p:ph type="ftr" sz="quarter" idx="2"/>
          </p:nvPr>
        </p:nvSpPr>
        <p:spPr bwMode="auto">
          <a:xfrm>
            <a:off x="0" y="9440863"/>
            <a:ext cx="2951163" cy="496887"/>
          </a:xfrm>
          <a:prstGeom prst="rect">
            <a:avLst/>
          </a:prstGeom>
          <a:noFill/>
          <a:ln w="9525">
            <a:noFill/>
            <a:miter lim="800000"/>
            <a:headEnd/>
            <a:tailEnd/>
          </a:ln>
        </p:spPr>
        <p:txBody>
          <a:bodyPr vert="horz" wrap="square" lIns="91559" tIns="45779" rIns="91559" bIns="45779" numCol="1" anchor="b" anchorCtr="0" compatLnSpc="1">
            <a:prstTxWarp prst="textNoShape">
              <a:avLst/>
            </a:prstTxWarp>
          </a:bodyPr>
          <a:lstStyle>
            <a:lvl1pPr defTabSz="915988">
              <a:defRPr sz="1200">
                <a:latin typeface="Calibri" pitchFamily="34"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bwMode="auto">
          <a:xfrm>
            <a:off x="3854450" y="9440863"/>
            <a:ext cx="2951163" cy="496887"/>
          </a:xfrm>
          <a:prstGeom prst="rect">
            <a:avLst/>
          </a:prstGeom>
          <a:noFill/>
          <a:ln w="9525">
            <a:noFill/>
            <a:miter lim="800000"/>
            <a:headEnd/>
            <a:tailEnd/>
          </a:ln>
        </p:spPr>
        <p:txBody>
          <a:bodyPr vert="horz" wrap="square" lIns="91559" tIns="45779" rIns="91559" bIns="45779" numCol="1" anchor="b" anchorCtr="0" compatLnSpc="1">
            <a:prstTxWarp prst="textNoShape">
              <a:avLst/>
            </a:prstTxWarp>
          </a:bodyPr>
          <a:lstStyle>
            <a:lvl1pPr algn="r" defTabSz="915988">
              <a:defRPr sz="1200">
                <a:latin typeface="Calibri" pitchFamily="34" charset="0"/>
                <a:ea typeface="ＭＳ Ｐゴシック" charset="-128"/>
              </a:defRPr>
            </a:lvl1pPr>
          </a:lstStyle>
          <a:p>
            <a:pPr>
              <a:defRPr/>
            </a:pPr>
            <a:fld id="{B5F1F3B3-7BC9-4411-8920-744D5461F106}"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51163" cy="496888"/>
          </a:xfrm>
          <a:prstGeom prst="rect">
            <a:avLst/>
          </a:prstGeom>
          <a:noFill/>
          <a:ln w="9525">
            <a:noFill/>
            <a:miter lim="800000"/>
            <a:headEnd/>
            <a:tailEnd/>
          </a:ln>
        </p:spPr>
        <p:txBody>
          <a:bodyPr vert="horz" wrap="square" lIns="91559" tIns="45779" rIns="91559" bIns="45779" numCol="1" anchor="t" anchorCtr="0" compatLnSpc="1">
            <a:prstTxWarp prst="textNoShape">
              <a:avLst/>
            </a:prstTxWarp>
          </a:bodyPr>
          <a:lstStyle>
            <a:lvl1pPr defTabSz="915988">
              <a:defRPr sz="1200">
                <a:latin typeface="Calibri" pitchFamily="34"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bwMode="auto">
          <a:xfrm>
            <a:off x="3854450" y="0"/>
            <a:ext cx="2951163" cy="496888"/>
          </a:xfrm>
          <a:prstGeom prst="rect">
            <a:avLst/>
          </a:prstGeom>
          <a:noFill/>
          <a:ln w="9525">
            <a:noFill/>
            <a:miter lim="800000"/>
            <a:headEnd/>
            <a:tailEnd/>
          </a:ln>
        </p:spPr>
        <p:txBody>
          <a:bodyPr vert="horz" wrap="square" lIns="91559" tIns="45779" rIns="91559" bIns="45779" numCol="1" anchor="t" anchorCtr="0" compatLnSpc="1">
            <a:prstTxWarp prst="textNoShape">
              <a:avLst/>
            </a:prstTxWarp>
          </a:bodyPr>
          <a:lstStyle>
            <a:lvl1pPr algn="r" defTabSz="915988">
              <a:defRPr sz="1200">
                <a:latin typeface="Calibri" pitchFamily="34" charset="0"/>
                <a:ea typeface="ＭＳ Ｐゴシック" charset="-128"/>
              </a:defRPr>
            </a:lvl1pPr>
          </a:lstStyle>
          <a:p>
            <a:pPr>
              <a:defRPr/>
            </a:pPr>
            <a:fld id="{C7A3ED97-BE95-4B12-B38A-5BDE0D9C9DCE}" type="datetimeFigureOut">
              <a:rPr lang="ja-JP" altLang="en-US"/>
              <a:pPr>
                <a:defRPr/>
              </a:pPr>
              <a:t>2013/5/22</a:t>
            </a:fld>
            <a:endParaRPr lang="en-US" altLang="ja-JP"/>
          </a:p>
        </p:txBody>
      </p:sp>
      <p:sp>
        <p:nvSpPr>
          <p:cNvPr id="4" name="スライド イメージ プレースホルダ 3"/>
          <p:cNvSpPr>
            <a:spLocks noGrp="1" noRot="1" noChangeAspect="1"/>
          </p:cNvSpPr>
          <p:nvPr>
            <p:ph type="sldImg" idx="2"/>
          </p:nvPr>
        </p:nvSpPr>
        <p:spPr>
          <a:xfrm>
            <a:off x="917575" y="746125"/>
            <a:ext cx="4972050" cy="37274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559" tIns="45779" rIns="91559" bIns="4577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0" y="9440863"/>
            <a:ext cx="2951163" cy="496887"/>
          </a:xfrm>
          <a:prstGeom prst="rect">
            <a:avLst/>
          </a:prstGeom>
          <a:noFill/>
          <a:ln w="9525">
            <a:noFill/>
            <a:miter lim="800000"/>
            <a:headEnd/>
            <a:tailEnd/>
          </a:ln>
        </p:spPr>
        <p:txBody>
          <a:bodyPr vert="horz" wrap="square" lIns="91559" tIns="45779" rIns="91559" bIns="45779" numCol="1" anchor="b" anchorCtr="0" compatLnSpc="1">
            <a:prstTxWarp prst="textNoShape">
              <a:avLst/>
            </a:prstTxWarp>
          </a:bodyPr>
          <a:lstStyle>
            <a:lvl1pPr defTabSz="915988">
              <a:defRPr sz="1200">
                <a:latin typeface="Calibri" pitchFamily="34"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4450" y="9440863"/>
            <a:ext cx="2951163" cy="496887"/>
          </a:xfrm>
          <a:prstGeom prst="rect">
            <a:avLst/>
          </a:prstGeom>
          <a:noFill/>
          <a:ln w="9525">
            <a:noFill/>
            <a:miter lim="800000"/>
            <a:headEnd/>
            <a:tailEnd/>
          </a:ln>
        </p:spPr>
        <p:txBody>
          <a:bodyPr vert="horz" wrap="square" lIns="91559" tIns="45779" rIns="91559" bIns="45779" numCol="1" anchor="b" anchorCtr="0" compatLnSpc="1">
            <a:prstTxWarp prst="textNoShape">
              <a:avLst/>
            </a:prstTxWarp>
          </a:bodyPr>
          <a:lstStyle>
            <a:lvl1pPr algn="r" defTabSz="915988">
              <a:defRPr sz="1200">
                <a:latin typeface="Calibri" pitchFamily="34" charset="0"/>
                <a:ea typeface="ＭＳ Ｐゴシック" charset="-128"/>
              </a:defRPr>
            </a:lvl1pPr>
          </a:lstStyle>
          <a:p>
            <a:pPr>
              <a:defRPr/>
            </a:pPr>
            <a:fld id="{4BC61F56-E965-4D90-8815-ECAB3432AE0D}"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19458" name="ノート プレースホルダ 2"/>
          <p:cNvSpPr>
            <a:spLocks noGrp="1"/>
          </p:cNvSpPr>
          <p:nvPr>
            <p:ph type="body" idx="1"/>
          </p:nvPr>
        </p:nvSpPr>
        <p:spPr>
          <a:noFill/>
          <a:ln/>
        </p:spPr>
        <p:txBody>
          <a:bodyPr/>
          <a:lstStyle/>
          <a:p>
            <a:pPr eaLnBrk="1" hangingPunct="1"/>
            <a:r>
              <a:rPr lang="ja-JP" altLang="en-US" dirty="0" smtClean="0"/>
              <a:t>ふじ３３プログラムは、</a:t>
            </a:r>
            <a:endParaRPr lang="en-US" altLang="ja-JP" dirty="0" smtClean="0"/>
          </a:p>
          <a:p>
            <a:pPr eaLnBrk="1" hangingPunct="1"/>
            <a:r>
              <a:rPr lang="ja-JP" altLang="en-US" dirty="0" smtClean="0"/>
              <a:t>ふ：普段の生活で</a:t>
            </a:r>
            <a:endParaRPr lang="en-US" altLang="ja-JP" dirty="0" smtClean="0"/>
          </a:p>
          <a:p>
            <a:pPr eaLnBrk="1" hangingPunct="1"/>
            <a:r>
              <a:rPr lang="ja-JP" altLang="en-US" dirty="0" smtClean="0"/>
              <a:t>じ：実行可能な</a:t>
            </a:r>
            <a:endParaRPr lang="en-US" altLang="ja-JP" dirty="0" smtClean="0"/>
          </a:p>
          <a:p>
            <a:pPr eaLnBrk="1" hangingPunct="1"/>
            <a:r>
              <a:rPr lang="ja-JP" altLang="en-US" dirty="0" smtClean="0"/>
              <a:t>３：運動、食生活、社会参加の３つの分野の行動メニューを</a:t>
            </a:r>
            <a:endParaRPr lang="en-US" altLang="ja-JP" dirty="0" smtClean="0"/>
          </a:p>
          <a:p>
            <a:pPr eaLnBrk="1" hangingPunct="1"/>
            <a:r>
              <a:rPr lang="ja-JP" altLang="en-US" dirty="0" smtClean="0"/>
              <a:t>３：３人一組で、まずは３か月実践することで、</a:t>
            </a:r>
            <a:endParaRPr lang="en-US" altLang="ja-JP" dirty="0" smtClean="0"/>
          </a:p>
          <a:p>
            <a:pPr eaLnBrk="1" hangingPunct="1"/>
            <a:r>
              <a:rPr lang="ja-JP" altLang="en-US" dirty="0" smtClean="0"/>
              <a:t>望ましい生活習慣の獲得を目指すプログラムです。</a:t>
            </a:r>
            <a:endParaRPr lang="en-US" altLang="ja-JP" dirty="0" smtClean="0"/>
          </a:p>
          <a:p>
            <a:pPr eaLnBrk="1" hangingPunct="1"/>
            <a:endParaRPr lang="en-US" altLang="ja-JP" dirty="0" smtClean="0"/>
          </a:p>
          <a:p>
            <a:pPr eaLnBrk="1" hangingPunct="1"/>
            <a:r>
              <a:rPr lang="ja-JP" altLang="en-US" dirty="0" smtClean="0"/>
              <a:t>この中で、３つの分野の中の「運動、食生活」の健康づくりについては取り組まれているかと思いますが、</a:t>
            </a:r>
            <a:endParaRPr lang="en-US" altLang="ja-JP" dirty="0" smtClean="0"/>
          </a:p>
          <a:p>
            <a:pPr eaLnBrk="1" hangingPunct="1"/>
            <a:r>
              <a:rPr lang="ja-JP" altLang="en-US" dirty="0" smtClean="0"/>
              <a:t>「社会参加」で健康づくりという、新しい視点について、今日はお話させていただきます。</a:t>
            </a:r>
          </a:p>
        </p:txBody>
      </p:sp>
      <p:sp>
        <p:nvSpPr>
          <p:cNvPr id="19459" name="スライド番号プレースホルダ 3"/>
          <p:cNvSpPr>
            <a:spLocks noGrp="1"/>
          </p:cNvSpPr>
          <p:nvPr>
            <p:ph type="sldNum" sz="quarter" idx="5"/>
          </p:nvPr>
        </p:nvSpPr>
        <p:spPr>
          <a:noFill/>
        </p:spPr>
        <p:txBody>
          <a:bodyPr/>
          <a:lstStyle/>
          <a:p>
            <a:fld id="{E203AD0F-88E5-4C9D-8022-0E74905020A2}" type="slidenum">
              <a:rPr lang="ja-JP" altLang="en-US" smtClean="0"/>
              <a:pPr/>
              <a:t>1</a:t>
            </a:fld>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87074" name="ノート プレースホルダ 2"/>
          <p:cNvSpPr>
            <a:spLocks noGrp="1"/>
          </p:cNvSpPr>
          <p:nvPr>
            <p:ph type="body" idx="1"/>
          </p:nvPr>
        </p:nvSpPr>
        <p:spPr>
          <a:noFill/>
          <a:ln/>
        </p:spPr>
        <p:txBody>
          <a:bodyPr/>
          <a:lstStyle/>
          <a:p>
            <a:pPr eaLnBrk="1" hangingPunct="1"/>
            <a:r>
              <a:rPr lang="ja-JP" altLang="en-US" smtClean="0"/>
              <a:t>なぜいま、社会とのつながりに着目するのでしょうか。</a:t>
            </a:r>
            <a:endParaRPr lang="en-US" altLang="ja-JP" smtClean="0"/>
          </a:p>
          <a:p>
            <a:pPr eaLnBrk="1" hangingPunct="1"/>
            <a:endParaRPr lang="en-US" altLang="ja-JP" smtClean="0"/>
          </a:p>
          <a:p>
            <a:pPr eaLnBrk="1" hangingPunct="1"/>
            <a:r>
              <a:rPr lang="ja-JP" altLang="en-US" smtClean="0"/>
              <a:t>かつては、感染症対策などの急性疾患が問題でした。</a:t>
            </a:r>
            <a:endParaRPr lang="en-US" altLang="ja-JP" smtClean="0"/>
          </a:p>
          <a:p>
            <a:pPr eaLnBrk="1" hangingPunct="1"/>
            <a:r>
              <a:rPr lang="ja-JP" altLang="en-US" smtClean="0"/>
              <a:t>現在は、衛生状態がよくなり、生活習慣病などの病気にかかることが問題となっています。</a:t>
            </a:r>
            <a:endParaRPr lang="en-US" altLang="ja-JP" smtClean="0"/>
          </a:p>
          <a:p>
            <a:pPr eaLnBrk="1" hangingPunct="1"/>
            <a:r>
              <a:rPr lang="ja-JP" altLang="en-US" smtClean="0"/>
              <a:t>そして、健康は個人だけの問題ではない、社会の仕組みづくりが大切であるということがわかってきました。</a:t>
            </a:r>
          </a:p>
        </p:txBody>
      </p:sp>
      <p:sp>
        <p:nvSpPr>
          <p:cNvPr id="387075" name="スライド番号プレースホルダ 3"/>
          <p:cNvSpPr>
            <a:spLocks noGrp="1"/>
          </p:cNvSpPr>
          <p:nvPr>
            <p:ph type="sldNum" sz="quarter" idx="5"/>
          </p:nvPr>
        </p:nvSpPr>
        <p:spPr>
          <a:noFill/>
        </p:spPr>
        <p:txBody>
          <a:bodyPr/>
          <a:lstStyle/>
          <a:p>
            <a:fld id="{180D1BE2-8A15-472A-BC3F-AB296747D32C}" type="slidenum">
              <a:rPr lang="ja-JP" altLang="en-US" smtClean="0"/>
              <a:pPr/>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89122" name="ノート プレースホルダ 2"/>
          <p:cNvSpPr>
            <a:spLocks noGrp="1"/>
          </p:cNvSpPr>
          <p:nvPr>
            <p:ph type="body" idx="1"/>
          </p:nvPr>
        </p:nvSpPr>
        <p:spPr>
          <a:noFill/>
          <a:ln/>
        </p:spPr>
        <p:txBody>
          <a:bodyPr/>
          <a:lstStyle/>
          <a:p>
            <a:pPr eaLnBrk="1" hangingPunct="1"/>
            <a:r>
              <a:rPr lang="ja-JP" altLang="en-US" smtClean="0"/>
              <a:t>社会とのつながりについて、健康との関係を見ていきましょう。</a:t>
            </a:r>
            <a:endParaRPr lang="en-US" altLang="ja-JP" smtClean="0"/>
          </a:p>
          <a:p>
            <a:pPr eaLnBrk="1" hangingPunct="1"/>
            <a:endParaRPr lang="en-US" altLang="ja-JP" smtClean="0"/>
          </a:p>
          <a:p>
            <a:pPr eaLnBrk="1" hangingPunct="1"/>
            <a:r>
              <a:rPr lang="ja-JP" altLang="en-US" smtClean="0"/>
              <a:t>繰り返しになりますが、</a:t>
            </a:r>
            <a:endParaRPr lang="en-US" altLang="ja-JP" smtClean="0"/>
          </a:p>
          <a:p>
            <a:pPr eaLnBrk="1" hangingPunct="1"/>
            <a:r>
              <a:rPr lang="ja-JP" altLang="en-US" smtClean="0"/>
              <a:t>「社会参加・地域活動参加」は、自分から参加して得るもの、</a:t>
            </a:r>
            <a:endParaRPr lang="en-US" altLang="ja-JP" smtClean="0"/>
          </a:p>
          <a:p>
            <a:pPr eaLnBrk="1" hangingPunct="1"/>
            <a:r>
              <a:rPr lang="ja-JP" altLang="en-US" smtClean="0"/>
              <a:t>「人や近隣者とのつながり（ご近所付き合いなど）」は、そこにあるつながりをいうと言いました。</a:t>
            </a:r>
          </a:p>
          <a:p>
            <a:pPr eaLnBrk="1" hangingPunct="1"/>
            <a:r>
              <a:rPr lang="ja-JP" altLang="en-US" smtClean="0"/>
              <a:t>自分から参加して得る「社会参加・地域活動」については、どんなものが思い浮かびますか？</a:t>
            </a:r>
          </a:p>
        </p:txBody>
      </p:sp>
      <p:sp>
        <p:nvSpPr>
          <p:cNvPr id="389123" name="スライド番号プレースホルダ 3"/>
          <p:cNvSpPr>
            <a:spLocks noGrp="1"/>
          </p:cNvSpPr>
          <p:nvPr>
            <p:ph type="sldNum" sz="quarter" idx="5"/>
          </p:nvPr>
        </p:nvSpPr>
        <p:spPr>
          <a:noFill/>
        </p:spPr>
        <p:txBody>
          <a:bodyPr/>
          <a:lstStyle/>
          <a:p>
            <a:fld id="{DF91EA00-F58A-4CF0-BE60-2920F512991F}" type="slidenum">
              <a:rPr lang="ja-JP" altLang="en-US" smtClean="0"/>
              <a:pPr/>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91170" name="ノート プレースホルダ 2"/>
          <p:cNvSpPr>
            <a:spLocks noGrp="1"/>
          </p:cNvSpPr>
          <p:nvPr>
            <p:ph type="body" idx="1"/>
          </p:nvPr>
        </p:nvSpPr>
        <p:spPr>
          <a:noFill/>
          <a:ln/>
        </p:spPr>
        <p:txBody>
          <a:bodyPr/>
          <a:lstStyle/>
          <a:p>
            <a:pPr eaLnBrk="1" hangingPunct="1"/>
            <a:r>
              <a:rPr lang="ja-JP" altLang="en-US" smtClean="0"/>
              <a:t>社会参加・地域活動には、さまざまものがあります。</a:t>
            </a:r>
            <a:endParaRPr lang="en-US" altLang="ja-JP" smtClean="0"/>
          </a:p>
          <a:p>
            <a:pPr eaLnBrk="1" hangingPunct="1"/>
            <a:r>
              <a:rPr lang="ja-JP" altLang="en-US" smtClean="0"/>
              <a:t>大きくは、</a:t>
            </a:r>
            <a:endParaRPr lang="en-US" altLang="ja-JP" smtClean="0"/>
          </a:p>
          <a:p>
            <a:pPr eaLnBrk="1" hangingPunct="1"/>
            <a:r>
              <a:rPr lang="ja-JP" altLang="en-US" smtClean="0"/>
              <a:t>・就労型</a:t>
            </a:r>
            <a:endParaRPr lang="en-US" altLang="ja-JP" smtClean="0"/>
          </a:p>
          <a:p>
            <a:pPr eaLnBrk="1" hangingPunct="1"/>
            <a:r>
              <a:rPr lang="ja-JP" altLang="en-US" smtClean="0"/>
              <a:t>・社会奉仕型</a:t>
            </a:r>
            <a:endParaRPr lang="en-US" altLang="ja-JP" smtClean="0"/>
          </a:p>
          <a:p>
            <a:pPr eaLnBrk="1" hangingPunct="1"/>
            <a:r>
              <a:rPr lang="ja-JP" altLang="en-US" smtClean="0"/>
              <a:t>・自己啓発型</a:t>
            </a:r>
            <a:endParaRPr lang="en-US" altLang="ja-JP" smtClean="0"/>
          </a:p>
          <a:p>
            <a:pPr eaLnBrk="1" hangingPunct="1"/>
            <a:r>
              <a:rPr lang="ja-JP" altLang="en-US" smtClean="0"/>
              <a:t>・趣味・交流型</a:t>
            </a:r>
            <a:endParaRPr lang="en-US" altLang="ja-JP" smtClean="0"/>
          </a:p>
          <a:p>
            <a:pPr eaLnBrk="1" hangingPunct="1"/>
            <a:r>
              <a:rPr lang="ja-JP" altLang="en-US" smtClean="0"/>
              <a:t>の４つに分けられますが、これらが混合されたものもあります。</a:t>
            </a:r>
            <a:endParaRPr lang="en-US" altLang="ja-JP" smtClean="0"/>
          </a:p>
          <a:p>
            <a:pPr eaLnBrk="1" hangingPunct="1"/>
            <a:endParaRPr lang="en-US" altLang="ja-JP" smtClean="0"/>
          </a:p>
          <a:p>
            <a:pPr eaLnBrk="1" hangingPunct="1"/>
            <a:r>
              <a:rPr lang="ja-JP" altLang="en-US" smtClean="0"/>
              <a:t>お仕事をされている皆さんは、「就労型」に参加していますね。</a:t>
            </a:r>
            <a:endParaRPr lang="en-US" altLang="ja-JP" smtClean="0"/>
          </a:p>
          <a:p>
            <a:pPr eaLnBrk="1" hangingPunct="1"/>
            <a:endParaRPr lang="en-US" altLang="ja-JP" smtClean="0"/>
          </a:p>
          <a:p>
            <a:pPr eaLnBrk="1" hangingPunct="1"/>
            <a:r>
              <a:rPr lang="ja-JP" altLang="en-US" smtClean="0"/>
              <a:t>（その他具体例）</a:t>
            </a:r>
            <a:endParaRPr lang="en-US" altLang="ja-JP" smtClean="0"/>
          </a:p>
          <a:p>
            <a:pPr eaLnBrk="1" hangingPunct="1"/>
            <a:r>
              <a:rPr lang="ja-JP" altLang="en-US" smtClean="0"/>
              <a:t>社会奉仕型：自治会、</a:t>
            </a:r>
            <a:r>
              <a:rPr lang="en-US" altLang="ja-JP" smtClean="0"/>
              <a:t>PTA</a:t>
            </a:r>
            <a:r>
              <a:rPr lang="ja-JP" altLang="en-US" smtClean="0"/>
              <a:t>、地区の当番、地区防災組織、消防団、ボランティア活動、</a:t>
            </a:r>
            <a:endParaRPr lang="en-US" altLang="ja-JP" smtClean="0"/>
          </a:p>
          <a:p>
            <a:pPr eaLnBrk="1" hangingPunct="1"/>
            <a:r>
              <a:rPr lang="ja-JP" altLang="en-US" smtClean="0"/>
              <a:t>自己啓発型：英会話の勉強会</a:t>
            </a:r>
            <a:endParaRPr lang="en-US" altLang="ja-JP" smtClean="0"/>
          </a:p>
          <a:p>
            <a:pPr eaLnBrk="1" hangingPunct="1"/>
            <a:r>
              <a:rPr lang="ja-JP" altLang="en-US" smtClean="0"/>
              <a:t>趣味・交流型：習字、俳句の会、花の会</a:t>
            </a:r>
          </a:p>
        </p:txBody>
      </p:sp>
      <p:sp>
        <p:nvSpPr>
          <p:cNvPr id="391171" name="スライド番号プレースホルダ 3"/>
          <p:cNvSpPr>
            <a:spLocks noGrp="1"/>
          </p:cNvSpPr>
          <p:nvPr>
            <p:ph type="sldNum" sz="quarter" idx="5"/>
          </p:nvPr>
        </p:nvSpPr>
        <p:spPr>
          <a:noFill/>
        </p:spPr>
        <p:txBody>
          <a:bodyPr/>
          <a:lstStyle/>
          <a:p>
            <a:fld id="{7FDD3A8D-4562-411B-BC3B-80A28BD7E17A}" type="slidenum">
              <a:rPr lang="ja-JP" altLang="en-US"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93218" name="ノート プレースホルダ 2"/>
          <p:cNvSpPr>
            <a:spLocks noGrp="1"/>
          </p:cNvSpPr>
          <p:nvPr>
            <p:ph type="body" idx="1"/>
          </p:nvPr>
        </p:nvSpPr>
        <p:spPr>
          <a:noFill/>
          <a:ln/>
        </p:spPr>
        <p:txBody>
          <a:bodyPr/>
          <a:lstStyle/>
          <a:p>
            <a:pPr eaLnBrk="1" hangingPunct="1"/>
            <a:r>
              <a:rPr lang="ja-JP" altLang="en-US" smtClean="0"/>
              <a:t>こちらは、社会参加と死亡の関係です。</a:t>
            </a:r>
            <a:endParaRPr lang="en-US" altLang="ja-JP" smtClean="0"/>
          </a:p>
          <a:p>
            <a:pPr eaLnBrk="1" hangingPunct="1"/>
            <a:r>
              <a:rPr lang="ja-JP" altLang="en-US" smtClean="0"/>
              <a:t>静岡県高齢者コホート研究とは、同じ人を平成</a:t>
            </a:r>
            <a:r>
              <a:rPr lang="en-US" altLang="ja-JP" smtClean="0"/>
              <a:t>11</a:t>
            </a:r>
            <a:r>
              <a:rPr lang="ja-JP" altLang="en-US" smtClean="0"/>
              <a:t>年から、約</a:t>
            </a:r>
            <a:r>
              <a:rPr lang="en-US" altLang="ja-JP" smtClean="0"/>
              <a:t>1</a:t>
            </a:r>
            <a:r>
              <a:rPr lang="ja-JP" altLang="en-US" smtClean="0"/>
              <a:t>万</a:t>
            </a:r>
            <a:r>
              <a:rPr lang="en-US" altLang="ja-JP" smtClean="0"/>
              <a:t>4</a:t>
            </a:r>
            <a:r>
              <a:rPr lang="ja-JP" altLang="en-US" smtClean="0"/>
              <a:t>千人を</a:t>
            </a:r>
            <a:r>
              <a:rPr lang="en-US" altLang="ja-JP" smtClean="0"/>
              <a:t>9</a:t>
            </a:r>
            <a:r>
              <a:rPr lang="ja-JP" altLang="en-US" smtClean="0"/>
              <a:t>年間追跡して分析したデータです。</a:t>
            </a:r>
            <a:endParaRPr lang="en-US" altLang="ja-JP" smtClean="0"/>
          </a:p>
          <a:p>
            <a:pPr eaLnBrk="1" hangingPunct="1"/>
            <a:r>
              <a:rPr lang="ja-JP" altLang="en-US" smtClean="0"/>
              <a:t>グラフの中の線が下にいくほど死亡する方が多いことを表します。</a:t>
            </a:r>
            <a:endParaRPr lang="en-US" altLang="ja-JP" smtClean="0"/>
          </a:p>
          <a:p>
            <a:pPr eaLnBrk="1" hangingPunct="1"/>
            <a:endParaRPr lang="en-US" altLang="ja-JP" smtClean="0"/>
          </a:p>
          <a:p>
            <a:pPr eaLnBrk="1" hangingPunct="1"/>
            <a:r>
              <a:rPr lang="ja-JP" altLang="en-US" smtClean="0"/>
              <a:t>こちらは就労型になります。</a:t>
            </a:r>
            <a:endParaRPr lang="en-US" altLang="ja-JP" smtClean="0"/>
          </a:p>
          <a:p>
            <a:pPr eaLnBrk="1" hangingPunct="1"/>
            <a:r>
              <a:rPr lang="ja-JP" altLang="en-US" smtClean="0"/>
              <a:t>仕事をしている＝就労型の社会参加をしている高齢者ほど、長生きの健康があることが分かりました。</a:t>
            </a:r>
          </a:p>
        </p:txBody>
      </p:sp>
      <p:sp>
        <p:nvSpPr>
          <p:cNvPr id="393219" name="スライド番号プレースホルダ 3"/>
          <p:cNvSpPr>
            <a:spLocks noGrp="1"/>
          </p:cNvSpPr>
          <p:nvPr>
            <p:ph type="sldNum" sz="quarter" idx="5"/>
          </p:nvPr>
        </p:nvSpPr>
        <p:spPr>
          <a:noFill/>
        </p:spPr>
        <p:txBody>
          <a:bodyPr/>
          <a:lstStyle/>
          <a:p>
            <a:fld id="{F9100BAC-016A-4007-8175-3ECCE148369C}" type="slidenum">
              <a:rPr lang="ja-JP" altLang="en-US" smtClean="0"/>
              <a:pPr/>
              <a:t>13</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95266" name="ノート プレースホルダ 2"/>
          <p:cNvSpPr>
            <a:spLocks noGrp="1"/>
          </p:cNvSpPr>
          <p:nvPr>
            <p:ph type="body" idx="1"/>
          </p:nvPr>
        </p:nvSpPr>
        <p:spPr>
          <a:noFill/>
          <a:ln/>
        </p:spPr>
        <p:txBody>
          <a:bodyPr/>
          <a:lstStyle/>
          <a:p>
            <a:pPr eaLnBrk="1" hangingPunct="1"/>
            <a:r>
              <a:rPr lang="ja-JP" altLang="en-US" smtClean="0"/>
              <a:t>こちらは社会奉仕型になります。</a:t>
            </a:r>
            <a:endParaRPr lang="en-US" altLang="ja-JP" smtClean="0"/>
          </a:p>
          <a:p>
            <a:pPr eaLnBrk="1" hangingPunct="1"/>
            <a:r>
              <a:rPr lang="ja-JP" altLang="en-US" smtClean="0"/>
              <a:t>ボランティア活動＝社会奉仕型の社会参加をしている高齢者ほど、長生きの健康があることが分かりました。</a:t>
            </a:r>
            <a:endParaRPr lang="en-US" altLang="ja-JP" smtClean="0"/>
          </a:p>
          <a:p>
            <a:pPr eaLnBrk="1" hangingPunct="1"/>
            <a:endParaRPr lang="en-US" altLang="ja-JP" smtClean="0"/>
          </a:p>
          <a:p>
            <a:pPr eaLnBrk="1" hangingPunct="1"/>
            <a:r>
              <a:rPr lang="ja-JP" altLang="en-US" smtClean="0"/>
              <a:t>単発のボランティアより、ある程度定期的なものの方が、長生きにつながると言われています。</a:t>
            </a:r>
          </a:p>
          <a:p>
            <a:pPr eaLnBrk="1" hangingPunct="1"/>
            <a:endParaRPr lang="ja-JP" altLang="en-US" smtClean="0"/>
          </a:p>
        </p:txBody>
      </p:sp>
      <p:sp>
        <p:nvSpPr>
          <p:cNvPr id="395267" name="スライド番号プレースホルダ 3"/>
          <p:cNvSpPr>
            <a:spLocks noGrp="1"/>
          </p:cNvSpPr>
          <p:nvPr>
            <p:ph type="sldNum" sz="quarter" idx="5"/>
          </p:nvPr>
        </p:nvSpPr>
        <p:spPr>
          <a:noFill/>
        </p:spPr>
        <p:txBody>
          <a:bodyPr/>
          <a:lstStyle/>
          <a:p>
            <a:fld id="{4789166E-B999-4136-947B-649F1459A663}" type="slidenum">
              <a:rPr lang="ja-JP" altLang="en-US"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97314" name="ノート プレースホルダ 2"/>
          <p:cNvSpPr>
            <a:spLocks noGrp="1"/>
          </p:cNvSpPr>
          <p:nvPr>
            <p:ph type="body" idx="1"/>
          </p:nvPr>
        </p:nvSpPr>
        <p:spPr>
          <a:noFill/>
          <a:ln/>
        </p:spPr>
        <p:txBody>
          <a:bodyPr/>
          <a:lstStyle/>
          <a:p>
            <a:pPr eaLnBrk="1" hangingPunct="1"/>
            <a:r>
              <a:rPr lang="ja-JP" altLang="en-US" smtClean="0"/>
              <a:t>こちらは自己啓発型または趣味・交流型になります。</a:t>
            </a:r>
            <a:endParaRPr lang="en-US" altLang="ja-JP" smtClean="0"/>
          </a:p>
          <a:p>
            <a:pPr eaLnBrk="1" hangingPunct="1"/>
            <a:r>
              <a:rPr lang="ja-JP" altLang="en-US" smtClean="0"/>
              <a:t>学習活動＝自己啓発型または趣味・交流型の社会参加をしている高齢者ほど、長生きの健康があることが分かりました。</a:t>
            </a:r>
            <a:endParaRPr lang="en-US" altLang="ja-JP" smtClean="0"/>
          </a:p>
          <a:p>
            <a:pPr eaLnBrk="1" hangingPunct="1"/>
            <a:endParaRPr lang="en-US" altLang="ja-JP" smtClean="0"/>
          </a:p>
          <a:p>
            <a:pPr eaLnBrk="1" hangingPunct="1"/>
            <a:r>
              <a:rPr lang="ja-JP" altLang="en-US" smtClean="0"/>
              <a:t>このような傾向は、静岡県の研究だけでなく、東京都で調査した結果も同じ傾向がみられています。</a:t>
            </a:r>
            <a:endParaRPr lang="en-US" altLang="ja-JP" smtClean="0"/>
          </a:p>
          <a:p>
            <a:pPr eaLnBrk="1" hangingPunct="1"/>
            <a:endParaRPr lang="en-US" altLang="ja-JP" smtClean="0"/>
          </a:p>
        </p:txBody>
      </p:sp>
      <p:sp>
        <p:nvSpPr>
          <p:cNvPr id="397315" name="スライド番号プレースホルダ 3"/>
          <p:cNvSpPr>
            <a:spLocks noGrp="1"/>
          </p:cNvSpPr>
          <p:nvPr>
            <p:ph type="sldNum" sz="quarter" idx="5"/>
          </p:nvPr>
        </p:nvSpPr>
        <p:spPr>
          <a:noFill/>
        </p:spPr>
        <p:txBody>
          <a:bodyPr/>
          <a:lstStyle/>
          <a:p>
            <a:fld id="{D8508BB2-0852-4F1E-87FC-7525CCD9DD40}" type="slidenum">
              <a:rPr lang="ja-JP" altLang="en-US" smtClean="0"/>
              <a:pPr/>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ヘッダー プレースホルダ 1"/>
          <p:cNvSpPr txBox="1">
            <a:spLocks noGrp="1"/>
          </p:cNvSpPr>
          <p:nvPr/>
        </p:nvSpPr>
        <p:spPr bwMode="auto">
          <a:xfrm>
            <a:off x="0" y="0"/>
            <a:ext cx="2951163" cy="496888"/>
          </a:xfrm>
          <a:prstGeom prst="rect">
            <a:avLst/>
          </a:prstGeom>
          <a:noFill/>
          <a:ln w="9525">
            <a:noFill/>
            <a:miter lim="800000"/>
            <a:headEnd/>
            <a:tailEnd/>
          </a:ln>
        </p:spPr>
        <p:txBody>
          <a:bodyPr lIns="91427" tIns="45714" rIns="91427" bIns="45714"/>
          <a:lstStyle/>
          <a:p>
            <a:r>
              <a:rPr lang="ja-JP" altLang="en-US" sz="1200">
                <a:latin typeface="Calibri" pitchFamily="34" charset="0"/>
                <a:ea typeface="ＭＳ Ｐゴシック" charset="-128"/>
              </a:rPr>
              <a:t>東海公衆衛生学会</a:t>
            </a:r>
            <a:endParaRPr lang="en-US" altLang="ja-JP" sz="1200">
              <a:latin typeface="Calibri" pitchFamily="34" charset="0"/>
              <a:ea typeface="ＭＳ Ｐゴシック" charset="-128"/>
            </a:endParaRPr>
          </a:p>
        </p:txBody>
      </p:sp>
      <p:sp>
        <p:nvSpPr>
          <p:cNvPr id="399362" name="日付プレースホルダ 2"/>
          <p:cNvSpPr txBox="1">
            <a:spLocks noGrp="1"/>
          </p:cNvSpPr>
          <p:nvPr/>
        </p:nvSpPr>
        <p:spPr bwMode="auto">
          <a:xfrm>
            <a:off x="3854450" y="0"/>
            <a:ext cx="2951163" cy="496888"/>
          </a:xfrm>
          <a:prstGeom prst="rect">
            <a:avLst/>
          </a:prstGeom>
          <a:noFill/>
          <a:ln w="9525">
            <a:noFill/>
            <a:miter lim="800000"/>
            <a:headEnd/>
            <a:tailEnd/>
          </a:ln>
        </p:spPr>
        <p:txBody>
          <a:bodyPr lIns="91427" tIns="45714" rIns="91427" bIns="45714"/>
          <a:lstStyle/>
          <a:p>
            <a:pPr algn="r"/>
            <a:r>
              <a:rPr lang="ja-JP" altLang="en-US" sz="1200">
                <a:latin typeface="Calibri" pitchFamily="34" charset="0"/>
                <a:ea typeface="ＭＳ Ｐゴシック" charset="-128"/>
              </a:rPr>
              <a:t>平成24年７月21日</a:t>
            </a:r>
          </a:p>
        </p:txBody>
      </p:sp>
      <p:sp>
        <p:nvSpPr>
          <p:cNvPr id="399363" name="スライド番号プレースホルダ 6"/>
          <p:cNvSpPr txBox="1">
            <a:spLocks noGrp="1"/>
          </p:cNvSpPr>
          <p:nvPr/>
        </p:nvSpPr>
        <p:spPr bwMode="auto">
          <a:xfrm>
            <a:off x="3854450" y="9440863"/>
            <a:ext cx="2951163" cy="496887"/>
          </a:xfrm>
          <a:prstGeom prst="rect">
            <a:avLst/>
          </a:prstGeom>
          <a:noFill/>
          <a:ln w="9525">
            <a:noFill/>
            <a:miter lim="800000"/>
            <a:headEnd/>
            <a:tailEnd/>
          </a:ln>
        </p:spPr>
        <p:txBody>
          <a:bodyPr lIns="91427" tIns="45714" rIns="91427" bIns="45714" anchor="b"/>
          <a:lstStyle/>
          <a:p>
            <a:pPr algn="r"/>
            <a:fld id="{7B68B41A-1DEE-47FE-84E6-8579E78C1BC5}" type="slidenum">
              <a:rPr lang="ja-JP" altLang="en-US" sz="1200">
                <a:latin typeface="Calibri" pitchFamily="34" charset="0"/>
                <a:ea typeface="ＭＳ Ｐゴシック" charset="-128"/>
              </a:rPr>
              <a:pPr algn="r"/>
              <a:t>16</a:t>
            </a:fld>
            <a:endParaRPr lang="en-US" altLang="ja-JP" sz="1200">
              <a:latin typeface="Calibri" pitchFamily="34" charset="0"/>
              <a:ea typeface="ＭＳ Ｐゴシック" charset="-128"/>
            </a:endParaRPr>
          </a:p>
        </p:txBody>
      </p:sp>
      <p:sp>
        <p:nvSpPr>
          <p:cNvPr id="399364"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399365" name="ノート プレースホルダ 2"/>
          <p:cNvSpPr>
            <a:spLocks noGrp="1"/>
          </p:cNvSpPr>
          <p:nvPr>
            <p:ph type="body" idx="1"/>
          </p:nvPr>
        </p:nvSpPr>
        <p:spPr>
          <a:noFill/>
          <a:ln/>
        </p:spPr>
        <p:txBody>
          <a:bodyPr lIns="91427" tIns="45714" rIns="91427" bIns="45714"/>
          <a:lstStyle/>
          <a:p>
            <a:pPr eaLnBrk="1" hangingPunct="1"/>
            <a:r>
              <a:rPr lang="ja-JP" altLang="en-US" smtClean="0"/>
              <a:t>さらに、運動、食生活、社会参加の３つについて分析した結果、このようなことが分かりました。</a:t>
            </a:r>
            <a:endParaRPr lang="en-US" altLang="ja-JP" smtClean="0"/>
          </a:p>
          <a:p>
            <a:pPr eaLnBrk="1" hangingPunct="1"/>
            <a:endParaRPr lang="en-US" altLang="ja-JP" smtClean="0"/>
          </a:p>
          <a:p>
            <a:pPr eaLnBrk="1" hangingPunct="1"/>
            <a:r>
              <a:rPr lang="ja-JP" altLang="en-US" smtClean="0"/>
              <a:t>運動、栄養（食生活）、社会参加の３つとも行っていない人の死亡状況と比較すると、</a:t>
            </a:r>
            <a:endParaRPr lang="en-US" altLang="ja-JP" smtClean="0"/>
          </a:p>
          <a:p>
            <a:pPr eaLnBrk="1" hangingPunct="1"/>
            <a:r>
              <a:rPr lang="ja-JP" altLang="en-US" smtClean="0"/>
              <a:t>運動、栄養（食生活）を行っていると、死亡率は約３分の１減少、</a:t>
            </a:r>
            <a:endParaRPr lang="en-US" altLang="ja-JP" smtClean="0"/>
          </a:p>
          <a:p>
            <a:pPr eaLnBrk="1" hangingPunct="1"/>
            <a:r>
              <a:rPr lang="ja-JP" altLang="en-US" smtClean="0"/>
              <a:t>運動、栄養（食生活）、社会参加の３つを行っていると、死亡率は約２分の１減少するという結果になりました。</a:t>
            </a:r>
            <a:endParaRPr lang="en-US" altLang="ja-JP" smtClean="0"/>
          </a:p>
          <a:p>
            <a:pPr eaLnBrk="1" hangingPunct="1"/>
            <a:r>
              <a:rPr lang="ja-JP" altLang="en-US" smtClean="0"/>
              <a:t>死亡率が低くなるということは、長生きということですね。</a:t>
            </a:r>
            <a:endParaRPr lang="en-US" altLang="ja-JP" smtClean="0"/>
          </a:p>
          <a:p>
            <a:pPr eaLnBrk="1" hangingPunct="1"/>
            <a:endParaRPr lang="en-US" altLang="ja-JP" smtClean="0"/>
          </a:p>
          <a:p>
            <a:pPr eaLnBrk="1" hangingPunct="1"/>
            <a:r>
              <a:rPr lang="ja-JP" altLang="en-US" smtClean="0"/>
              <a:t>運動と食生活に気をつけていることに加え、社会参加をする人は、より長生きする傾向がみられました。</a:t>
            </a:r>
            <a:endParaRPr lang="en-US" altLang="ja-JP" smtClean="0"/>
          </a:p>
          <a:p>
            <a:pPr eaLnBrk="1" hangingPunct="1"/>
            <a:endParaRPr lang="ja-JP" altLang="en-US" smtClean="0"/>
          </a:p>
        </p:txBody>
      </p:sp>
      <p:sp>
        <p:nvSpPr>
          <p:cNvPr id="399366"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427" tIns="45714" rIns="91427" bIns="45714" anchor="b"/>
          <a:lstStyle/>
          <a:p>
            <a:pPr algn="r"/>
            <a:fld id="{C3B0830F-37EF-4C2D-80EF-66684ACBB9D0}" type="slidenum">
              <a:rPr lang="ja-JP" altLang="en-US" sz="1200">
                <a:latin typeface="Calibri" pitchFamily="34" charset="0"/>
                <a:ea typeface="ＭＳ Ｐゴシック" charset="-128"/>
              </a:rPr>
              <a:pPr algn="r"/>
              <a:t>16</a:t>
            </a:fld>
            <a:endParaRPr lang="en-US" altLang="ja-JP" sz="1200">
              <a:latin typeface="Calibri" pitchFamily="34"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01410" name="ノート プレースホルダ 2"/>
          <p:cNvSpPr>
            <a:spLocks noGrp="1"/>
          </p:cNvSpPr>
          <p:nvPr>
            <p:ph type="body" idx="1"/>
          </p:nvPr>
        </p:nvSpPr>
        <p:spPr>
          <a:noFill/>
          <a:ln/>
        </p:spPr>
        <p:txBody>
          <a:bodyPr/>
          <a:lstStyle/>
          <a:p>
            <a:pPr eaLnBrk="1" hangingPunct="1"/>
            <a:r>
              <a:rPr lang="ja-JP" altLang="en-US" smtClean="0"/>
              <a:t>どんな組織に参加することが健康にいいのでしょうか。</a:t>
            </a:r>
            <a:endParaRPr lang="en-US" altLang="ja-JP" smtClean="0"/>
          </a:p>
          <a:p>
            <a:pPr eaLnBrk="1" hangingPunct="1"/>
            <a:r>
              <a:rPr lang="ja-JP" altLang="en-US" smtClean="0"/>
              <a:t>こちらは、政治関係団体、業界団体、スポーツ関係組織活動など、男女別にみた結果です。</a:t>
            </a:r>
            <a:endParaRPr lang="en-US" altLang="ja-JP" smtClean="0"/>
          </a:p>
          <a:p>
            <a:pPr eaLnBrk="1" hangingPunct="1"/>
            <a:r>
              <a:rPr lang="ja-JP" altLang="en-US" smtClean="0"/>
              <a:t>男性の場合は、</a:t>
            </a:r>
            <a:endParaRPr lang="en-US" altLang="ja-JP" smtClean="0"/>
          </a:p>
          <a:p>
            <a:pPr eaLnBrk="1" hangingPunct="1"/>
            <a:r>
              <a:rPr lang="ja-JP" altLang="en-US" smtClean="0"/>
              <a:t>・スポーツ関係の組織活動への参加あり</a:t>
            </a:r>
            <a:endParaRPr lang="en-US" altLang="ja-JP" smtClean="0"/>
          </a:p>
          <a:p>
            <a:pPr eaLnBrk="1" hangingPunct="1"/>
            <a:r>
              <a:rPr lang="ja-JP" altLang="en-US" smtClean="0"/>
              <a:t>・ボランティア活動への参加あり</a:t>
            </a:r>
            <a:endParaRPr lang="en-US" altLang="ja-JP" smtClean="0"/>
          </a:p>
          <a:p>
            <a:pPr eaLnBrk="1" hangingPunct="1"/>
            <a:r>
              <a:rPr lang="ja-JP" altLang="en-US" smtClean="0"/>
              <a:t>・余暇活動（レクリエーション）への参加あり</a:t>
            </a:r>
            <a:endParaRPr lang="en-US" altLang="ja-JP" smtClean="0"/>
          </a:p>
          <a:p>
            <a:pPr eaLnBrk="1" hangingPunct="1"/>
            <a:r>
              <a:rPr lang="ja-JP" altLang="en-US" smtClean="0"/>
              <a:t>・宗教関係の団体や会への参加あり</a:t>
            </a:r>
            <a:endParaRPr lang="en-US" altLang="ja-JP" smtClean="0"/>
          </a:p>
          <a:p>
            <a:pPr eaLnBrk="1" hangingPunct="1"/>
            <a:r>
              <a:rPr lang="ja-JP" altLang="en-US" smtClean="0"/>
              <a:t>の場合、死亡数が減少するということがわかりました。</a:t>
            </a:r>
          </a:p>
        </p:txBody>
      </p:sp>
      <p:sp>
        <p:nvSpPr>
          <p:cNvPr id="401411" name="スライド番号プレースホルダ 3"/>
          <p:cNvSpPr>
            <a:spLocks noGrp="1"/>
          </p:cNvSpPr>
          <p:nvPr>
            <p:ph type="sldNum" sz="quarter" idx="5"/>
          </p:nvPr>
        </p:nvSpPr>
        <p:spPr>
          <a:noFill/>
        </p:spPr>
        <p:txBody>
          <a:bodyPr/>
          <a:lstStyle/>
          <a:p>
            <a:fld id="{FFD4A753-3DCD-42BB-8159-BAC0FC55A30A}" type="slidenum">
              <a:rPr lang="ja-JP" altLang="en-US"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03458" name="ノート プレースホルダ 2"/>
          <p:cNvSpPr>
            <a:spLocks noGrp="1"/>
          </p:cNvSpPr>
          <p:nvPr>
            <p:ph type="body" idx="1"/>
          </p:nvPr>
        </p:nvSpPr>
        <p:spPr>
          <a:noFill/>
          <a:ln/>
        </p:spPr>
        <p:txBody>
          <a:bodyPr/>
          <a:lstStyle/>
          <a:p>
            <a:pPr eaLnBrk="1" hangingPunct="1"/>
            <a:r>
              <a:rPr lang="ja-JP" altLang="en-US" dirty="0" smtClean="0"/>
              <a:t>女性の場合は、</a:t>
            </a:r>
            <a:endParaRPr lang="en-US" altLang="ja-JP" dirty="0" smtClean="0"/>
          </a:p>
          <a:p>
            <a:pPr eaLnBrk="1" hangingPunct="1"/>
            <a:r>
              <a:rPr lang="ja-JP" altLang="en-US" dirty="0" smtClean="0"/>
              <a:t>・スポーツ関係の組織活動への参加あり</a:t>
            </a:r>
            <a:endParaRPr lang="en-US" altLang="ja-JP" dirty="0" smtClean="0"/>
          </a:p>
          <a:p>
            <a:pPr eaLnBrk="1" hangingPunct="1"/>
            <a:r>
              <a:rPr lang="ja-JP" altLang="en-US" dirty="0" smtClean="0"/>
              <a:t>・余暇活動（レクリエーション）への参加あり</a:t>
            </a:r>
            <a:endParaRPr lang="en-US" altLang="ja-JP" dirty="0" smtClean="0"/>
          </a:p>
          <a:p>
            <a:pPr eaLnBrk="1" hangingPunct="1"/>
            <a:r>
              <a:rPr lang="ja-JP" altLang="en-US" smtClean="0"/>
              <a:t>の場合、死亡数が減少することがわかりました。</a:t>
            </a:r>
          </a:p>
          <a:p>
            <a:pPr eaLnBrk="1" hangingPunct="1"/>
            <a:endParaRPr lang="en-US" altLang="ja-JP" dirty="0" smtClean="0"/>
          </a:p>
          <a:p>
            <a:pPr eaLnBrk="1" hangingPunct="1"/>
            <a:r>
              <a:rPr lang="ja-JP" altLang="en-US" dirty="0" smtClean="0"/>
              <a:t>男女ともに、あまり上下関係のない組織の方が、健康には良い影響を与えると言われています。</a:t>
            </a:r>
            <a:endParaRPr lang="en-US" altLang="ja-JP" dirty="0" smtClean="0"/>
          </a:p>
          <a:p>
            <a:pPr eaLnBrk="1" hangingPunct="1"/>
            <a:r>
              <a:rPr lang="ja-JP" altLang="en-US" dirty="0" smtClean="0"/>
              <a:t>（上下関係ではなく水平の関係）</a:t>
            </a:r>
          </a:p>
        </p:txBody>
      </p:sp>
      <p:sp>
        <p:nvSpPr>
          <p:cNvPr id="403459" name="スライド番号プレースホルダ 3"/>
          <p:cNvSpPr>
            <a:spLocks noGrp="1"/>
          </p:cNvSpPr>
          <p:nvPr>
            <p:ph type="sldNum" sz="quarter" idx="5"/>
          </p:nvPr>
        </p:nvSpPr>
        <p:spPr>
          <a:noFill/>
        </p:spPr>
        <p:txBody>
          <a:bodyPr/>
          <a:lstStyle/>
          <a:p>
            <a:fld id="{666D468B-69BB-4BEC-9C22-00DD79FD189B}" type="slidenum">
              <a:rPr lang="ja-JP" altLang="en-US" smtClean="0"/>
              <a:pPr/>
              <a:t>18</a:t>
            </a:fld>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05506" name="ノート プレースホルダ 2"/>
          <p:cNvSpPr>
            <a:spLocks noGrp="1"/>
          </p:cNvSpPr>
          <p:nvPr>
            <p:ph type="body" idx="1"/>
          </p:nvPr>
        </p:nvSpPr>
        <p:spPr>
          <a:noFill/>
          <a:ln/>
        </p:spPr>
        <p:txBody>
          <a:bodyPr/>
          <a:lstStyle/>
          <a:p>
            <a:pPr eaLnBrk="1" hangingPunct="1"/>
            <a:r>
              <a:rPr lang="ja-JP" altLang="en-US" smtClean="0"/>
              <a:t>さて、次は、「人や近隣者とのつながり（ご近所付き合いなど）」は、そこにあるつながりについてです。</a:t>
            </a:r>
          </a:p>
          <a:p>
            <a:pPr eaLnBrk="1" hangingPunct="1"/>
            <a:endParaRPr lang="ja-JP" altLang="en-US" smtClean="0"/>
          </a:p>
        </p:txBody>
      </p:sp>
      <p:sp>
        <p:nvSpPr>
          <p:cNvPr id="405507" name="スライド番号プレースホルダ 3"/>
          <p:cNvSpPr>
            <a:spLocks noGrp="1"/>
          </p:cNvSpPr>
          <p:nvPr>
            <p:ph type="sldNum" sz="quarter" idx="5"/>
          </p:nvPr>
        </p:nvSpPr>
        <p:spPr>
          <a:noFill/>
        </p:spPr>
        <p:txBody>
          <a:bodyPr/>
          <a:lstStyle/>
          <a:p>
            <a:fld id="{0C54D08F-5387-442B-B913-46F6FA838033}" type="slidenum">
              <a:rPr lang="ja-JP" altLang="en-US" smtClean="0"/>
              <a:pPr/>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21506" name="ノート プレースホルダ 2"/>
          <p:cNvSpPr>
            <a:spLocks noGrp="1"/>
          </p:cNvSpPr>
          <p:nvPr>
            <p:ph type="body" idx="1"/>
          </p:nvPr>
        </p:nvSpPr>
        <p:spPr>
          <a:noFill/>
          <a:ln/>
        </p:spPr>
        <p:txBody>
          <a:bodyPr/>
          <a:lstStyle/>
          <a:p>
            <a:pPr eaLnBrk="1" hangingPunct="1"/>
            <a:r>
              <a:rPr lang="ja-JP" altLang="en-US" smtClean="0"/>
              <a:t>まずはじめに、皆さんにお聞きします。</a:t>
            </a:r>
            <a:endParaRPr lang="en-US" altLang="ja-JP" smtClean="0"/>
          </a:p>
          <a:p>
            <a:pPr eaLnBrk="1" hangingPunct="1"/>
            <a:r>
              <a:rPr lang="ja-JP" altLang="en-US" smtClean="0"/>
              <a:t>皆さん、何か活動をしていますか？（会場にいる方に手を挙げてもらう）</a:t>
            </a:r>
          </a:p>
        </p:txBody>
      </p:sp>
      <p:sp>
        <p:nvSpPr>
          <p:cNvPr id="21507" name="スライド番号プレースホルダ 3"/>
          <p:cNvSpPr>
            <a:spLocks noGrp="1"/>
          </p:cNvSpPr>
          <p:nvPr>
            <p:ph type="sldNum" sz="quarter" idx="5"/>
          </p:nvPr>
        </p:nvSpPr>
        <p:spPr>
          <a:noFill/>
        </p:spPr>
        <p:txBody>
          <a:bodyPr/>
          <a:lstStyle/>
          <a:p>
            <a:fld id="{5CEE768D-D395-459E-8614-684D28B5C724}" type="slidenum">
              <a:rPr lang="ja-JP" altLang="en-US" smtClean="0"/>
              <a:pPr/>
              <a:t>2</a:t>
            </a:fld>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07554" name="ノート プレースホルダ 2"/>
          <p:cNvSpPr>
            <a:spLocks noGrp="1"/>
          </p:cNvSpPr>
          <p:nvPr>
            <p:ph type="body" idx="1"/>
          </p:nvPr>
        </p:nvSpPr>
        <p:spPr>
          <a:noFill/>
          <a:ln/>
        </p:spPr>
        <p:txBody>
          <a:bodyPr/>
          <a:lstStyle/>
          <a:p>
            <a:pPr eaLnBrk="1" hangingPunct="1"/>
            <a:r>
              <a:rPr lang="ja-JP" altLang="en-US" smtClean="0"/>
              <a:t>こちらは、近所付き合いの程度と健康感についてです。</a:t>
            </a:r>
            <a:endParaRPr lang="en-US" altLang="ja-JP" smtClean="0"/>
          </a:p>
          <a:p>
            <a:pPr eaLnBrk="1" hangingPunct="1"/>
            <a:r>
              <a:rPr lang="ja-JP" altLang="en-US" smtClean="0"/>
              <a:t>近所付き合いがあるほうが、将来に不安を感じる人は少ないという結果になっています。</a:t>
            </a:r>
          </a:p>
        </p:txBody>
      </p:sp>
      <p:sp>
        <p:nvSpPr>
          <p:cNvPr id="407555" name="スライド番号プレースホルダ 3"/>
          <p:cNvSpPr>
            <a:spLocks noGrp="1"/>
          </p:cNvSpPr>
          <p:nvPr>
            <p:ph type="sldNum" sz="quarter" idx="5"/>
          </p:nvPr>
        </p:nvSpPr>
        <p:spPr>
          <a:noFill/>
        </p:spPr>
        <p:txBody>
          <a:bodyPr/>
          <a:lstStyle/>
          <a:p>
            <a:fld id="{1E7CBD65-9AD7-4A59-B7BE-FCD3346CE4EC}" type="slidenum">
              <a:rPr lang="ja-JP" altLang="en-US"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409602" name="ノート プレースホルダ 2"/>
          <p:cNvSpPr>
            <a:spLocks noGrp="1"/>
          </p:cNvSpPr>
          <p:nvPr>
            <p:ph type="body" idx="1"/>
          </p:nvPr>
        </p:nvSpPr>
        <p:spPr>
          <a:noFill/>
          <a:ln/>
        </p:spPr>
        <p:txBody>
          <a:bodyPr/>
          <a:lstStyle/>
          <a:p>
            <a:pPr eaLnBrk="1" hangingPunct="1">
              <a:spcBef>
                <a:spcPct val="0"/>
              </a:spcBef>
            </a:pPr>
            <a:r>
              <a:rPr lang="ja-JP" altLang="en-US" smtClean="0"/>
              <a:t>何らかの社会参加活動をしていること、近所付き合いなど仲間との交流があることが、</a:t>
            </a:r>
            <a:endParaRPr lang="en-US" altLang="ja-JP" smtClean="0"/>
          </a:p>
          <a:p>
            <a:pPr eaLnBrk="1" hangingPunct="1">
              <a:spcBef>
                <a:spcPct val="0"/>
              </a:spcBef>
            </a:pPr>
            <a:r>
              <a:rPr lang="ja-JP" altLang="en-US" smtClean="0"/>
              <a:t>どうして健康によいのでしょうか。</a:t>
            </a:r>
            <a:endParaRPr lang="en-US" altLang="ja-JP" smtClean="0"/>
          </a:p>
          <a:p>
            <a:pPr eaLnBrk="1" hangingPunct="1">
              <a:spcBef>
                <a:spcPct val="0"/>
              </a:spcBef>
            </a:pPr>
            <a:endParaRPr lang="en-US" altLang="ja-JP" smtClean="0"/>
          </a:p>
          <a:p>
            <a:pPr eaLnBrk="1" hangingPunct="1">
              <a:spcBef>
                <a:spcPct val="0"/>
              </a:spcBef>
            </a:pPr>
            <a:r>
              <a:rPr lang="ja-JP" altLang="en-US" smtClean="0"/>
              <a:t>社会参加するために、外に出てでかけることで、意外と運動している。</a:t>
            </a:r>
            <a:endParaRPr lang="en-US" altLang="ja-JP" smtClean="0"/>
          </a:p>
          <a:p>
            <a:pPr eaLnBrk="1" hangingPunct="1">
              <a:spcBef>
                <a:spcPct val="0"/>
              </a:spcBef>
            </a:pPr>
            <a:r>
              <a:rPr lang="ja-JP" altLang="en-US" smtClean="0"/>
              <a:t>社会参加や近所付き合いの中で、人と会話することにより、いろいろな情報が得られる。健康に有用な情報が伝わりやすい。</a:t>
            </a:r>
            <a:endParaRPr lang="en-US" altLang="ja-JP" smtClean="0"/>
          </a:p>
          <a:p>
            <a:pPr eaLnBrk="1" hangingPunct="1">
              <a:spcBef>
                <a:spcPct val="0"/>
              </a:spcBef>
            </a:pPr>
            <a:r>
              <a:rPr lang="ja-JP" altLang="en-US" smtClean="0"/>
              <a:t>知っている人との付き合いにより、日常生活でのストレスが少ない。互いに知っている人でストレスが少ない。</a:t>
            </a:r>
            <a:endParaRPr lang="en-US" altLang="ja-JP" smtClean="0"/>
          </a:p>
          <a:p>
            <a:pPr eaLnBrk="1" hangingPunct="1">
              <a:spcBef>
                <a:spcPct val="0"/>
              </a:spcBef>
            </a:pPr>
            <a:r>
              <a:rPr lang="ja-JP" altLang="en-US" smtClean="0"/>
              <a:t>人とのつながりのなかで、楽しい、やりがいが持てる、安心できるという気持ちが育まれる。</a:t>
            </a:r>
            <a:endParaRPr lang="en-US" altLang="ja-JP" smtClean="0"/>
          </a:p>
          <a:p>
            <a:pPr eaLnBrk="1" hangingPunct="1">
              <a:spcBef>
                <a:spcPct val="0"/>
              </a:spcBef>
            </a:pPr>
            <a:endParaRPr lang="en-US" altLang="ja-JP" smtClean="0"/>
          </a:p>
          <a:p>
            <a:pPr eaLnBrk="1" hangingPunct="1">
              <a:spcBef>
                <a:spcPct val="0"/>
              </a:spcBef>
            </a:pPr>
            <a:r>
              <a:rPr lang="ja-JP" altLang="en-US" smtClean="0"/>
              <a:t>このように、身体の健康のほか、こころにもよい効果があると言われています。</a:t>
            </a:r>
          </a:p>
        </p:txBody>
      </p:sp>
      <p:sp>
        <p:nvSpPr>
          <p:cNvPr id="409603" name="スライド番号プレースホルダ 3"/>
          <p:cNvSpPr>
            <a:spLocks noGrp="1"/>
          </p:cNvSpPr>
          <p:nvPr>
            <p:ph type="sldNum" sz="quarter" idx="5"/>
          </p:nvPr>
        </p:nvSpPr>
        <p:spPr>
          <a:noFill/>
        </p:spPr>
        <p:txBody>
          <a:bodyPr/>
          <a:lstStyle/>
          <a:p>
            <a:fld id="{7A85C6E4-A5B8-4D95-A0EB-E1062CB9F371}" type="slidenum">
              <a:rPr lang="ja-JP" altLang="en-US"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11650" name="ノート プレースホルダ 2"/>
          <p:cNvSpPr>
            <a:spLocks noGrp="1"/>
          </p:cNvSpPr>
          <p:nvPr>
            <p:ph type="body" idx="1"/>
          </p:nvPr>
        </p:nvSpPr>
        <p:spPr>
          <a:noFill/>
          <a:ln/>
        </p:spPr>
        <p:txBody>
          <a:bodyPr/>
          <a:lstStyle/>
          <a:p>
            <a:pPr eaLnBrk="1" hangingPunct="1"/>
            <a:r>
              <a:rPr lang="ja-JP" altLang="en-US" smtClean="0"/>
              <a:t>人や社会へのつながりは、実践した内容以上に健康への効果が期待できます。</a:t>
            </a:r>
            <a:endParaRPr lang="en-US" altLang="ja-JP" smtClean="0"/>
          </a:p>
          <a:p>
            <a:pPr eaLnBrk="1" hangingPunct="1"/>
            <a:endParaRPr lang="en-US" altLang="ja-JP" smtClean="0"/>
          </a:p>
          <a:p>
            <a:pPr eaLnBrk="1" hangingPunct="1"/>
            <a:r>
              <a:rPr lang="ja-JP" altLang="en-US" smtClean="0"/>
              <a:t>（例：習字の会）</a:t>
            </a:r>
            <a:endParaRPr lang="en-US" altLang="ja-JP" smtClean="0"/>
          </a:p>
          <a:p>
            <a:pPr eaLnBrk="1" hangingPunct="1"/>
            <a:r>
              <a:rPr lang="ja-JP" altLang="en-US" smtClean="0"/>
              <a:t>・身体的効果：家に閉じこもらず、出かける。身体活動の増進</a:t>
            </a:r>
            <a:endParaRPr lang="en-US" altLang="ja-JP" smtClean="0"/>
          </a:p>
          <a:p>
            <a:pPr eaLnBrk="1" hangingPunct="1"/>
            <a:r>
              <a:rPr lang="ja-JP" altLang="en-US" smtClean="0"/>
              <a:t>・認知的効果：字を書く、学習効果。仲間からの情報。</a:t>
            </a:r>
            <a:endParaRPr lang="en-US" altLang="ja-JP" smtClean="0"/>
          </a:p>
          <a:p>
            <a:pPr eaLnBrk="1" hangingPunct="1"/>
            <a:r>
              <a:rPr lang="ja-JP" altLang="en-US" smtClean="0"/>
              <a:t>・心理的効果：ほめてもらうことでやる気につながる。</a:t>
            </a:r>
          </a:p>
          <a:p>
            <a:pPr eaLnBrk="1" hangingPunct="1"/>
            <a:endParaRPr lang="en-US" altLang="ja-JP" smtClean="0"/>
          </a:p>
          <a:p>
            <a:pPr eaLnBrk="1" hangingPunct="1"/>
            <a:endParaRPr lang="en-US" altLang="ja-JP" smtClean="0"/>
          </a:p>
          <a:p>
            <a:pPr eaLnBrk="1" hangingPunct="1"/>
            <a:r>
              <a:rPr lang="ja-JP" altLang="en-US" smtClean="0"/>
              <a:t>（例：読み聞かせボランティア）</a:t>
            </a:r>
            <a:endParaRPr lang="en-US" altLang="ja-JP" smtClean="0"/>
          </a:p>
          <a:p>
            <a:pPr eaLnBrk="1" hangingPunct="1"/>
            <a:r>
              <a:rPr lang="ja-JP" altLang="en-US" smtClean="0"/>
              <a:t>・身体的効果：定期的な参加による身体活動の増進、ウォーミングアップ体操、発声法</a:t>
            </a:r>
            <a:endParaRPr lang="en-US" altLang="ja-JP" smtClean="0"/>
          </a:p>
          <a:p>
            <a:pPr eaLnBrk="1" hangingPunct="1"/>
            <a:r>
              <a:rPr lang="ja-JP" altLang="en-US" smtClean="0"/>
              <a:t>・認知的効果：記憶力、実行昨日、言語能力</a:t>
            </a:r>
            <a:endParaRPr lang="en-US" altLang="ja-JP" smtClean="0"/>
          </a:p>
          <a:p>
            <a:pPr eaLnBrk="1" hangingPunct="1"/>
            <a:r>
              <a:rPr lang="ja-JP" altLang="en-US" smtClean="0"/>
              <a:t>・心理的効果：自尊心（プライド）、自己効力缶、社会的サポート・ネットワーク、絵本から受ける感受性</a:t>
            </a:r>
          </a:p>
        </p:txBody>
      </p:sp>
      <p:sp>
        <p:nvSpPr>
          <p:cNvPr id="411651" name="スライド番号プレースホルダ 3"/>
          <p:cNvSpPr>
            <a:spLocks noGrp="1"/>
          </p:cNvSpPr>
          <p:nvPr>
            <p:ph type="sldNum" sz="quarter" idx="5"/>
          </p:nvPr>
        </p:nvSpPr>
        <p:spPr>
          <a:noFill/>
        </p:spPr>
        <p:txBody>
          <a:bodyPr/>
          <a:lstStyle/>
          <a:p>
            <a:fld id="{274C16E3-39C8-4D6F-B24A-015409CD995D}" type="slidenum">
              <a:rPr lang="ja-JP" altLang="en-US"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413698" name="ノート プレースホルダ 2"/>
          <p:cNvSpPr>
            <a:spLocks noGrp="1"/>
          </p:cNvSpPr>
          <p:nvPr>
            <p:ph type="body" idx="1"/>
          </p:nvPr>
        </p:nvSpPr>
        <p:spPr>
          <a:noFill/>
          <a:ln/>
        </p:spPr>
        <p:txBody>
          <a:bodyPr/>
          <a:lstStyle/>
          <a:p>
            <a:pPr eaLnBrk="1" hangingPunct="1"/>
            <a:r>
              <a:rPr lang="ja-JP" altLang="en-US" smtClean="0"/>
              <a:t>本日の内容です。</a:t>
            </a:r>
            <a:endParaRPr lang="en-US" altLang="ja-JP" smtClean="0"/>
          </a:p>
          <a:p>
            <a:pPr eaLnBrk="1" hangingPunct="1"/>
            <a:endParaRPr lang="en-US" altLang="ja-JP" smtClean="0"/>
          </a:p>
          <a:p>
            <a:pPr eaLnBrk="1" hangingPunct="1"/>
            <a:r>
              <a:rPr lang="ja-JP" altLang="en-US" smtClean="0"/>
              <a:t>１　社会とのつながりは、自分の健康によい</a:t>
            </a:r>
            <a:endParaRPr lang="en-US" altLang="ja-JP" smtClean="0"/>
          </a:p>
          <a:p>
            <a:pPr eaLnBrk="1" hangingPunct="1"/>
            <a:r>
              <a:rPr lang="ja-JP" altLang="en-US" smtClean="0"/>
              <a:t>２　社会とのつながりは、みんなの健康によい</a:t>
            </a:r>
            <a:endParaRPr lang="en-US" altLang="ja-JP" smtClean="0"/>
          </a:p>
          <a:p>
            <a:pPr eaLnBrk="1" hangingPunct="1"/>
            <a:endParaRPr lang="en-US" altLang="ja-JP" smtClean="0"/>
          </a:p>
          <a:p>
            <a:pPr eaLnBrk="1" hangingPunct="1"/>
            <a:endParaRPr lang="ja-JP" altLang="en-US" smtClean="0"/>
          </a:p>
        </p:txBody>
      </p:sp>
      <p:sp>
        <p:nvSpPr>
          <p:cNvPr id="413699"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7E70FC61-2BD6-41D4-BFD3-B8C6A49060F5}" type="slidenum">
              <a:rPr lang="ja-JP" altLang="en-US" sz="1200">
                <a:latin typeface="Calibri" pitchFamily="34" charset="0"/>
                <a:ea typeface="ＭＳ Ｐゴシック" charset="-128"/>
              </a:rPr>
              <a:pPr algn="r" defTabSz="915988"/>
              <a:t>23</a:t>
            </a:fld>
            <a:endParaRPr lang="en-US" altLang="ja-JP" sz="1200">
              <a:latin typeface="Calibri" pitchFamily="34"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15746" name="ノート プレースホルダ 2"/>
          <p:cNvSpPr>
            <a:spLocks noGrp="1"/>
          </p:cNvSpPr>
          <p:nvPr>
            <p:ph type="body" idx="1"/>
          </p:nvPr>
        </p:nvSpPr>
        <p:spPr>
          <a:noFill/>
          <a:ln/>
        </p:spPr>
        <p:txBody>
          <a:bodyPr/>
          <a:lstStyle/>
          <a:p>
            <a:pPr eaLnBrk="1" hangingPunct="1"/>
            <a:r>
              <a:rPr lang="ja-JP" altLang="en-US" smtClean="0"/>
              <a:t>皆さんの地域の中で、こういうことはありませんか。</a:t>
            </a:r>
            <a:endParaRPr lang="en-US" altLang="ja-JP" smtClean="0"/>
          </a:p>
          <a:p>
            <a:pPr eaLnBrk="1" hangingPunct="1"/>
            <a:endParaRPr lang="en-US" altLang="ja-JP" smtClean="0"/>
          </a:p>
          <a:p>
            <a:pPr eaLnBrk="1" hangingPunct="1"/>
            <a:r>
              <a:rPr lang="ja-JP" altLang="en-US" smtClean="0"/>
              <a:t>・あの地域では、募集をすると人がすぐに集まって、うまくいっている。</a:t>
            </a:r>
            <a:endParaRPr lang="en-US" altLang="ja-JP" smtClean="0"/>
          </a:p>
          <a:p>
            <a:pPr eaLnBrk="1" hangingPunct="1"/>
            <a:r>
              <a:rPr lang="ja-JP" altLang="en-US" smtClean="0"/>
              <a:t>・あの地域では、自治会の参加者も多く、話し合いもスムーズでよくまとまっている、団結力がある。</a:t>
            </a:r>
            <a:endParaRPr lang="en-US" altLang="ja-JP" smtClean="0"/>
          </a:p>
          <a:p>
            <a:pPr eaLnBrk="1" hangingPunct="1"/>
            <a:endParaRPr lang="en-US" altLang="ja-JP" smtClean="0"/>
          </a:p>
          <a:p>
            <a:pPr eaLnBrk="1" hangingPunct="1"/>
            <a:r>
              <a:rPr lang="ja-JP" altLang="en-US" smtClean="0"/>
              <a:t>その違いは、地域力（ソーシャルキャピタル）によって、もたらされているかもしれません。</a:t>
            </a:r>
            <a:endParaRPr lang="en-US" altLang="ja-JP" smtClean="0"/>
          </a:p>
          <a:p>
            <a:pPr eaLnBrk="1" hangingPunct="1"/>
            <a:endParaRPr lang="en-US" altLang="ja-JP" smtClean="0"/>
          </a:p>
        </p:txBody>
      </p:sp>
      <p:sp>
        <p:nvSpPr>
          <p:cNvPr id="415747" name="スライド番号プレースホルダ 3"/>
          <p:cNvSpPr>
            <a:spLocks noGrp="1"/>
          </p:cNvSpPr>
          <p:nvPr>
            <p:ph type="sldNum" sz="quarter" idx="5"/>
          </p:nvPr>
        </p:nvSpPr>
        <p:spPr>
          <a:noFill/>
        </p:spPr>
        <p:txBody>
          <a:bodyPr/>
          <a:lstStyle/>
          <a:p>
            <a:fld id="{B23E3B26-01B6-4880-A765-D3D4A37CAE2C}" type="slidenum">
              <a:rPr lang="ja-JP" altLang="en-US" smtClean="0"/>
              <a:pPr/>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17794" name="ノート プレースホルダ 2"/>
          <p:cNvSpPr>
            <a:spLocks noGrp="1"/>
          </p:cNvSpPr>
          <p:nvPr>
            <p:ph type="body" idx="1"/>
          </p:nvPr>
        </p:nvSpPr>
        <p:spPr>
          <a:noFill/>
          <a:ln/>
        </p:spPr>
        <p:txBody>
          <a:bodyPr/>
          <a:lstStyle/>
          <a:p>
            <a:pPr eaLnBrk="1" hangingPunct="1"/>
            <a:r>
              <a:rPr lang="ja-JP" altLang="en-US" smtClean="0"/>
              <a:t>ソーシャルキャピタルという言葉は、すでに聞いたことがあると思います。</a:t>
            </a:r>
            <a:endParaRPr lang="en-US" altLang="ja-JP" smtClean="0"/>
          </a:p>
          <a:p>
            <a:pPr eaLnBrk="1" hangingPunct="1"/>
            <a:r>
              <a:rPr lang="ja-JP" altLang="en-US" smtClean="0"/>
              <a:t>平成</a:t>
            </a:r>
            <a:r>
              <a:rPr lang="en-US" altLang="ja-JP" smtClean="0"/>
              <a:t>24</a:t>
            </a:r>
            <a:r>
              <a:rPr lang="ja-JP" altLang="en-US" smtClean="0"/>
              <a:t>年</a:t>
            </a:r>
            <a:r>
              <a:rPr lang="en-US" altLang="ja-JP" smtClean="0"/>
              <a:t>7</a:t>
            </a:r>
            <a:r>
              <a:rPr lang="ja-JP" altLang="en-US" smtClean="0"/>
              <a:t>月に一部改正された「地域保健対策推進基本指針」の中でも「ソーシャルキャピタルの活用」「地域の特性を生かした健康なまちづくり」とうたわれておりますし、昨年度の厚生労働省の熱中症対策の通知の中でも、ソーシャルキャピタルを活用した情報の普及が提言されています。</a:t>
            </a:r>
          </a:p>
        </p:txBody>
      </p:sp>
      <p:sp>
        <p:nvSpPr>
          <p:cNvPr id="417795" name="スライド番号プレースホルダ 3"/>
          <p:cNvSpPr>
            <a:spLocks noGrp="1"/>
          </p:cNvSpPr>
          <p:nvPr>
            <p:ph type="sldNum" sz="quarter" idx="5"/>
          </p:nvPr>
        </p:nvSpPr>
        <p:spPr>
          <a:noFill/>
        </p:spPr>
        <p:txBody>
          <a:bodyPr/>
          <a:lstStyle/>
          <a:p>
            <a:fld id="{D3BEAA6A-D6F7-41A6-A64B-9AA40F3609C0}" type="slidenum">
              <a:rPr lang="ja-JP" altLang="en-US" smtClean="0"/>
              <a:pPr/>
              <a:t>25</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19842" name="ノート プレースホルダ 2"/>
          <p:cNvSpPr>
            <a:spLocks noGrp="1"/>
          </p:cNvSpPr>
          <p:nvPr>
            <p:ph type="body" idx="1"/>
          </p:nvPr>
        </p:nvSpPr>
        <p:spPr>
          <a:noFill/>
          <a:ln/>
        </p:spPr>
        <p:txBody>
          <a:bodyPr/>
          <a:lstStyle/>
          <a:p>
            <a:pPr eaLnBrk="1" hangingPunct="1"/>
            <a:endParaRPr lang="ja-JP" altLang="en-US" dirty="0" smtClean="0"/>
          </a:p>
        </p:txBody>
      </p:sp>
      <p:sp>
        <p:nvSpPr>
          <p:cNvPr id="419843" name="スライド番号プレースホルダ 3"/>
          <p:cNvSpPr>
            <a:spLocks noGrp="1"/>
          </p:cNvSpPr>
          <p:nvPr>
            <p:ph type="sldNum" sz="quarter" idx="5"/>
          </p:nvPr>
        </p:nvSpPr>
        <p:spPr>
          <a:noFill/>
        </p:spPr>
        <p:txBody>
          <a:bodyPr/>
          <a:lstStyle/>
          <a:p>
            <a:fld id="{84FE923D-9CB1-425D-9E34-6F1B876BCD81}" type="slidenum">
              <a:rPr lang="ja-JP" altLang="en-US" smtClean="0"/>
              <a:pPr/>
              <a:t>26</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21890" name="ノート プレースホルダ 2"/>
          <p:cNvSpPr>
            <a:spLocks noGrp="1"/>
          </p:cNvSpPr>
          <p:nvPr>
            <p:ph type="body" idx="1"/>
          </p:nvPr>
        </p:nvSpPr>
        <p:spPr>
          <a:noFill/>
          <a:ln/>
        </p:spPr>
        <p:txBody>
          <a:bodyPr/>
          <a:lstStyle/>
          <a:p>
            <a:pPr eaLnBrk="1" hangingPunct="1"/>
            <a:r>
              <a:rPr lang="ja-JP" altLang="en-US" dirty="0" smtClean="0"/>
              <a:t>ソーシャルキャピタルとは、地域にねざした住民同士の「信頼」や「相互扶助などの社会規範」「ネットワーク（住民組織）」の</a:t>
            </a:r>
            <a:r>
              <a:rPr lang="ja-JP" altLang="en-US" smtClean="0"/>
              <a:t>要素で構成され、ソーシャルキャピタルが豊かな地域は、住民同士の信頼が深く、助け合いなどの絆が強い地域であると考えられている。</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信頼があると、自発的な協力が生み出され、</a:t>
            </a:r>
            <a:endParaRPr lang="en-US" altLang="ja-JP" dirty="0" smtClean="0"/>
          </a:p>
          <a:p>
            <a:pPr eaLnBrk="1" hangingPunct="1"/>
            <a:r>
              <a:rPr lang="ja-JP" altLang="en-US" dirty="0" smtClean="0"/>
              <a:t>自発的な協力が、また信頼を育てるとされている。</a:t>
            </a:r>
          </a:p>
        </p:txBody>
      </p:sp>
      <p:sp>
        <p:nvSpPr>
          <p:cNvPr id="421891" name="スライド番号プレースホルダ 3"/>
          <p:cNvSpPr>
            <a:spLocks noGrp="1"/>
          </p:cNvSpPr>
          <p:nvPr>
            <p:ph type="sldNum" sz="quarter" idx="5"/>
          </p:nvPr>
        </p:nvSpPr>
        <p:spPr>
          <a:noFill/>
        </p:spPr>
        <p:txBody>
          <a:bodyPr/>
          <a:lstStyle/>
          <a:p>
            <a:fld id="{5D59B687-E1DA-4EB1-874A-E3CC49F6A61A}" type="slidenum">
              <a:rPr lang="ja-JP" altLang="en-US" smtClean="0"/>
              <a:pPr/>
              <a:t>27</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23938" name="ノート プレースホルダ 2"/>
          <p:cNvSpPr>
            <a:spLocks noGrp="1"/>
          </p:cNvSpPr>
          <p:nvPr>
            <p:ph type="body" idx="1"/>
          </p:nvPr>
        </p:nvSpPr>
        <p:spPr>
          <a:noFill/>
          <a:ln/>
        </p:spPr>
        <p:txBody>
          <a:bodyPr/>
          <a:lstStyle/>
          <a:p>
            <a:endParaRPr lang="ja-JP" altLang="en-US" smtClean="0"/>
          </a:p>
        </p:txBody>
      </p:sp>
      <p:sp>
        <p:nvSpPr>
          <p:cNvPr id="423939" name="スライド番号プレースホルダ 3"/>
          <p:cNvSpPr>
            <a:spLocks noGrp="1"/>
          </p:cNvSpPr>
          <p:nvPr>
            <p:ph type="sldNum" sz="quarter" idx="5"/>
          </p:nvPr>
        </p:nvSpPr>
        <p:spPr>
          <a:noFill/>
        </p:spPr>
        <p:txBody>
          <a:bodyPr/>
          <a:lstStyle/>
          <a:p>
            <a:fld id="{AB41E87D-B715-4C96-9A6C-A3799288E2B4}" type="slidenum">
              <a:rPr lang="ja-JP" altLang="en-US" smtClean="0"/>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25986" name="ノート プレースホルダ 2"/>
          <p:cNvSpPr>
            <a:spLocks noGrp="1"/>
          </p:cNvSpPr>
          <p:nvPr>
            <p:ph type="body" idx="1"/>
          </p:nvPr>
        </p:nvSpPr>
        <p:spPr>
          <a:noFill/>
          <a:ln/>
        </p:spPr>
        <p:txBody>
          <a:bodyPr/>
          <a:lstStyle/>
          <a:p>
            <a:pPr eaLnBrk="1" hangingPunct="1"/>
            <a:endParaRPr lang="ja-JP" altLang="en-US" smtClean="0"/>
          </a:p>
        </p:txBody>
      </p:sp>
      <p:sp>
        <p:nvSpPr>
          <p:cNvPr id="425987" name="スライド番号プレースホルダ 3"/>
          <p:cNvSpPr>
            <a:spLocks noGrp="1"/>
          </p:cNvSpPr>
          <p:nvPr>
            <p:ph type="sldNum" sz="quarter" idx="5"/>
          </p:nvPr>
        </p:nvSpPr>
        <p:spPr>
          <a:noFill/>
        </p:spPr>
        <p:txBody>
          <a:bodyPr/>
          <a:lstStyle/>
          <a:p>
            <a:fld id="{B46A952E-C6CA-4990-B398-B4B926CD3B43}" type="slidenum">
              <a:rPr lang="ja-JP" altLang="en-US" smtClean="0"/>
              <a:pPr/>
              <a:t>29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23554" name="ノート プレースホルダ 2"/>
          <p:cNvSpPr>
            <a:spLocks noGrp="1"/>
          </p:cNvSpPr>
          <p:nvPr>
            <p:ph type="body" idx="1"/>
          </p:nvPr>
        </p:nvSpPr>
        <p:spPr>
          <a:noFill/>
          <a:ln/>
        </p:spPr>
        <p:txBody>
          <a:bodyPr/>
          <a:lstStyle/>
          <a:p>
            <a:pPr eaLnBrk="1" hangingPunct="1"/>
            <a:r>
              <a:rPr lang="ja-JP" altLang="en-US" smtClean="0"/>
              <a:t>どの程度、近所付き合いをしていますか？（会場にいる方に手を挙げてもらう）</a:t>
            </a:r>
          </a:p>
          <a:p>
            <a:pPr eaLnBrk="1" hangingPunct="1"/>
            <a:endParaRPr lang="ja-JP" altLang="en-US" smtClean="0"/>
          </a:p>
        </p:txBody>
      </p:sp>
      <p:sp>
        <p:nvSpPr>
          <p:cNvPr id="23555" name="スライド番号プレースホルダ 3"/>
          <p:cNvSpPr>
            <a:spLocks noGrp="1"/>
          </p:cNvSpPr>
          <p:nvPr>
            <p:ph type="sldNum" sz="quarter" idx="5"/>
          </p:nvPr>
        </p:nvSpPr>
        <p:spPr>
          <a:noFill/>
        </p:spPr>
        <p:txBody>
          <a:bodyPr/>
          <a:lstStyle/>
          <a:p>
            <a:fld id="{2DBD2816-68D6-4B2E-AB71-E4EC070EF9D0}" type="slidenum">
              <a:rPr lang="ja-JP" altLang="en-US" smtClean="0"/>
              <a:pPr/>
              <a:t>3</a:t>
            </a:fld>
            <a:endParaRPr lang="en-US"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428034" name="ノート プレースホルダ 2"/>
          <p:cNvSpPr>
            <a:spLocks noGrp="1"/>
          </p:cNvSpPr>
          <p:nvPr>
            <p:ph type="body" idx="1"/>
          </p:nvPr>
        </p:nvSpPr>
        <p:spPr>
          <a:noFill/>
          <a:ln/>
        </p:spPr>
        <p:txBody>
          <a:bodyPr/>
          <a:lstStyle/>
          <a:p>
            <a:pPr eaLnBrk="1" hangingPunct="1"/>
            <a:endParaRPr lang="ja-JP" altLang="en-US" smtClean="0"/>
          </a:p>
        </p:txBody>
      </p:sp>
      <p:sp>
        <p:nvSpPr>
          <p:cNvPr id="428035" name="スライド番号プレースホルダ 3"/>
          <p:cNvSpPr>
            <a:spLocks noGrp="1"/>
          </p:cNvSpPr>
          <p:nvPr>
            <p:ph type="sldNum" sz="quarter" idx="5"/>
          </p:nvPr>
        </p:nvSpPr>
        <p:spPr>
          <a:noFill/>
        </p:spPr>
        <p:txBody>
          <a:bodyPr/>
          <a:lstStyle/>
          <a:p>
            <a:fld id="{5554E255-2217-4E38-87F8-3531033A04EC}" type="slidenum">
              <a:rPr lang="ja-JP" altLang="en-US" smtClean="0"/>
              <a:pPr/>
              <a:t>30</a:t>
            </a:fld>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430082" name="ノート プレースホルダ 2"/>
          <p:cNvSpPr>
            <a:spLocks noGrp="1"/>
          </p:cNvSpPr>
          <p:nvPr>
            <p:ph type="body" idx="1"/>
          </p:nvPr>
        </p:nvSpPr>
        <p:spPr>
          <a:noFill/>
          <a:ln/>
        </p:spPr>
        <p:txBody>
          <a:bodyPr/>
          <a:lstStyle/>
          <a:p>
            <a:pPr eaLnBrk="1" hangingPunct="1">
              <a:spcBef>
                <a:spcPct val="0"/>
              </a:spcBef>
            </a:pPr>
            <a:r>
              <a:rPr lang="ja-JP" altLang="en-US" smtClean="0"/>
              <a:t>個人の社会参加は、個人の健康につながることが分かっています。</a:t>
            </a:r>
            <a:endParaRPr lang="en-US" altLang="ja-JP" smtClean="0"/>
          </a:p>
          <a:p>
            <a:pPr eaLnBrk="1" hangingPunct="1">
              <a:spcBef>
                <a:spcPct val="0"/>
              </a:spcBef>
            </a:pPr>
            <a:r>
              <a:rPr lang="ja-JP" altLang="en-US" smtClean="0"/>
              <a:t>このほか、個人の社会参加の多い地区は、ソーシャルキャピタルが高い地区と考えられています。</a:t>
            </a:r>
            <a:endParaRPr lang="en-US" altLang="ja-JP" smtClean="0"/>
          </a:p>
          <a:p>
            <a:pPr eaLnBrk="1" hangingPunct="1">
              <a:spcBef>
                <a:spcPct val="0"/>
              </a:spcBef>
            </a:pPr>
            <a:r>
              <a:rPr lang="ja-JP" altLang="en-US" smtClean="0"/>
              <a:t>個人一人ひとりが社会参加をすることで、地域のソーシャルキャピタルが高くなり、地域の人の健康状態もよくなると考えられています。</a:t>
            </a:r>
          </a:p>
        </p:txBody>
      </p:sp>
      <p:sp>
        <p:nvSpPr>
          <p:cNvPr id="430083" name="スライド番号プレースホルダ 3"/>
          <p:cNvSpPr>
            <a:spLocks noGrp="1"/>
          </p:cNvSpPr>
          <p:nvPr>
            <p:ph type="sldNum" sz="quarter" idx="5"/>
          </p:nvPr>
        </p:nvSpPr>
        <p:spPr>
          <a:noFill/>
        </p:spPr>
        <p:txBody>
          <a:bodyPr/>
          <a:lstStyle/>
          <a:p>
            <a:fld id="{3AB84206-123E-4A2D-83E7-46154CB78673}" type="slidenum">
              <a:rPr lang="ja-JP" altLang="en-US" smtClean="0"/>
              <a:pPr/>
              <a:t>31</a:t>
            </a:fld>
            <a:endParaRPr lang="en-US"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432130"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
        <p:nvSpPr>
          <p:cNvPr id="432131" name="スライド番号プレースホルダ 3"/>
          <p:cNvSpPr>
            <a:spLocks noGrp="1"/>
          </p:cNvSpPr>
          <p:nvPr>
            <p:ph type="sldNum" sz="quarter" idx="5"/>
          </p:nvPr>
        </p:nvSpPr>
        <p:spPr>
          <a:noFill/>
        </p:spPr>
        <p:txBody>
          <a:bodyPr/>
          <a:lstStyle/>
          <a:p>
            <a:fld id="{27644E42-A6E5-4A5D-BCD5-2FDB1C83669A}" type="slidenum">
              <a:rPr lang="ja-JP" altLang="en-US" smtClean="0"/>
              <a:pPr/>
              <a:t>32</a:t>
            </a:fld>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434178" name="ノート プレースホルダ 2"/>
          <p:cNvSpPr>
            <a:spLocks noGrp="1"/>
          </p:cNvSpPr>
          <p:nvPr>
            <p:ph type="body" idx="1"/>
          </p:nvPr>
        </p:nvSpPr>
        <p:spPr>
          <a:noFill/>
          <a:ln/>
        </p:spPr>
        <p:txBody>
          <a:bodyPr/>
          <a:lstStyle/>
          <a:p>
            <a:pPr eaLnBrk="1" hangingPunct="1">
              <a:spcBef>
                <a:spcPct val="0"/>
              </a:spcBef>
            </a:pPr>
            <a:r>
              <a:rPr lang="ja-JP" altLang="en-US" smtClean="0"/>
              <a:t>近年、つながりの豊かな地域は、健康だけでなく、防犯、経済、教育、の点においても、優れていることが分かってきています。</a:t>
            </a:r>
          </a:p>
        </p:txBody>
      </p:sp>
      <p:sp>
        <p:nvSpPr>
          <p:cNvPr id="434179"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90E062F0-8498-446E-8EEF-267B5FB53101}" type="slidenum">
              <a:rPr lang="ja-JP" altLang="en-US" sz="1200">
                <a:latin typeface="Calibri" pitchFamily="34" charset="0"/>
                <a:ea typeface="ＭＳ Ｐゴシック" charset="-128"/>
              </a:rPr>
              <a:pPr algn="r" defTabSz="915988"/>
              <a:t>33</a:t>
            </a:fld>
            <a:endParaRPr lang="en-US" altLang="ja-JP" sz="1200">
              <a:latin typeface="Calibri" pitchFamily="34"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44770" name="ノート プレースホルダ 2"/>
          <p:cNvSpPr>
            <a:spLocks noGrp="1"/>
          </p:cNvSpPr>
          <p:nvPr>
            <p:ph type="body" idx="1"/>
          </p:nvPr>
        </p:nvSpPr>
        <p:spPr>
          <a:noFill/>
          <a:ln/>
        </p:spPr>
        <p:txBody>
          <a:bodyPr/>
          <a:lstStyle/>
          <a:p>
            <a:pPr eaLnBrk="1" hangingPunct="1">
              <a:spcBef>
                <a:spcPct val="0"/>
              </a:spcBef>
            </a:pPr>
            <a:r>
              <a:rPr lang="ja-JP" altLang="en-US" dirty="0" smtClean="0"/>
              <a:t>地域のつながりが強すぎると悪くなる。</a:t>
            </a:r>
            <a:endParaRPr lang="en-US" altLang="ja-JP" dirty="0" smtClean="0"/>
          </a:p>
          <a:p>
            <a:pPr eaLnBrk="1" hangingPunct="1">
              <a:spcBef>
                <a:spcPct val="0"/>
              </a:spcBef>
            </a:pPr>
            <a:r>
              <a:rPr lang="ja-JP" altLang="en-US" dirty="0" smtClean="0"/>
              <a:t>わきあいあいと、ストレスにならず、いい感じの距離感を保つこと。</a:t>
            </a:r>
          </a:p>
        </p:txBody>
      </p:sp>
      <p:sp>
        <p:nvSpPr>
          <p:cNvPr id="544771"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B8A8F606-2149-4746-9AD6-560DC3A51BBF}" type="slidenum">
              <a:rPr lang="ja-JP" altLang="en-US" sz="1200">
                <a:latin typeface="Calibri" pitchFamily="34" charset="0"/>
                <a:ea typeface="ＭＳ Ｐゴシック" charset="-128"/>
              </a:rPr>
              <a:pPr algn="r" defTabSz="915988"/>
              <a:t>34</a:t>
            </a:fld>
            <a:endParaRPr lang="en-US" altLang="ja-JP" sz="1200">
              <a:latin typeface="Calibri" pitchFamily="34"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46818" name="ノート プレースホルダ 2"/>
          <p:cNvSpPr>
            <a:spLocks noGrp="1"/>
          </p:cNvSpPr>
          <p:nvPr>
            <p:ph type="body" idx="1"/>
          </p:nvPr>
        </p:nvSpPr>
        <p:spPr>
          <a:noFill/>
          <a:ln/>
        </p:spPr>
        <p:txBody>
          <a:bodyPr/>
          <a:lstStyle/>
          <a:p>
            <a:pPr eaLnBrk="1" hangingPunct="1">
              <a:spcBef>
                <a:spcPct val="0"/>
              </a:spcBef>
            </a:pPr>
            <a:r>
              <a:rPr lang="ja-JP" altLang="en-US" smtClean="0">
                <a:latin typeface="Arial" charset="0"/>
              </a:rPr>
              <a:t>社会参加をすることで、参加者本人の健康への良い影響はもちろんのこと、</a:t>
            </a:r>
            <a:endParaRPr lang="en-US" altLang="ja-JP" smtClean="0">
              <a:latin typeface="Arial" charset="0"/>
            </a:endParaRPr>
          </a:p>
          <a:p>
            <a:pPr eaLnBrk="1" hangingPunct="1">
              <a:spcBef>
                <a:spcPct val="0"/>
              </a:spcBef>
            </a:pPr>
            <a:r>
              <a:rPr lang="ja-JP" altLang="en-US" smtClean="0">
                <a:latin typeface="Arial" charset="0"/>
              </a:rPr>
              <a:t>その健康づくりの効果は、つながりの力を通じて、その地域や、身近な人につながっていくと考えられます。</a:t>
            </a:r>
            <a:endParaRPr lang="en-US" altLang="ja-JP" smtClean="0">
              <a:latin typeface="Arial" charset="0"/>
            </a:endParaRPr>
          </a:p>
          <a:p>
            <a:pPr eaLnBrk="1" hangingPunct="1">
              <a:spcBef>
                <a:spcPct val="0"/>
              </a:spcBef>
            </a:pPr>
            <a:endParaRPr lang="ja-JP" altLang="en-US" smtClean="0">
              <a:latin typeface="Arial" charset="0"/>
            </a:endParaRPr>
          </a:p>
        </p:txBody>
      </p:sp>
      <p:sp>
        <p:nvSpPr>
          <p:cNvPr id="546819" name="スライド番号プレースホルダ 3"/>
          <p:cNvSpPr>
            <a:spLocks noGrp="1"/>
          </p:cNvSpPr>
          <p:nvPr>
            <p:ph type="sldNum" sz="quarter" idx="5"/>
          </p:nvPr>
        </p:nvSpPr>
        <p:spPr>
          <a:noFill/>
        </p:spPr>
        <p:txBody>
          <a:bodyPr/>
          <a:lstStyle/>
          <a:p>
            <a:fld id="{B9D817A7-9C4E-4DAC-AB96-110D699BC461}" type="slidenum">
              <a:rPr lang="en-US" altLang="ja-JP" smtClean="0">
                <a:latin typeface="Arial" charset="0"/>
              </a:rPr>
              <a:pPr/>
              <a:t>35</a:t>
            </a:fld>
            <a:endParaRPr lang="en-US" altLang="ja-JP"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49890" name="ノート プレースホルダ 2"/>
          <p:cNvSpPr>
            <a:spLocks noGrp="1"/>
          </p:cNvSpPr>
          <p:nvPr>
            <p:ph type="body" idx="1"/>
          </p:nvPr>
        </p:nvSpPr>
        <p:spPr>
          <a:noFill/>
          <a:ln/>
        </p:spPr>
        <p:txBody>
          <a:bodyPr/>
          <a:lstStyle/>
          <a:p>
            <a:pPr eaLnBrk="1" hangingPunct="1"/>
            <a:r>
              <a:rPr lang="ja-JP" altLang="en-US" smtClean="0"/>
              <a:t>みなさんから広げていただきたこと。</a:t>
            </a:r>
            <a:endParaRPr lang="en-US" altLang="ja-JP" smtClean="0"/>
          </a:p>
          <a:p>
            <a:pPr eaLnBrk="1" hangingPunct="1"/>
            <a:r>
              <a:rPr lang="ja-JP" altLang="en-US" smtClean="0"/>
              <a:t>社会参加は健康によいということ。</a:t>
            </a:r>
            <a:endParaRPr lang="en-US" altLang="ja-JP" smtClean="0"/>
          </a:p>
        </p:txBody>
      </p:sp>
      <p:sp>
        <p:nvSpPr>
          <p:cNvPr id="549891"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E07778C0-E6F4-49A6-99BA-E685D7CF2D6A}" type="slidenum">
              <a:rPr lang="ja-JP" altLang="en-US" sz="1200">
                <a:latin typeface="Calibri" pitchFamily="34" charset="0"/>
                <a:ea typeface="ＭＳ Ｐゴシック" charset="-128"/>
              </a:rPr>
              <a:pPr algn="r" defTabSz="915988"/>
              <a:t>36</a:t>
            </a:fld>
            <a:endParaRPr lang="en-US" altLang="ja-JP" sz="1200">
              <a:latin typeface="Calibri" pitchFamily="34"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51938" name="ノート プレースホルダ 2"/>
          <p:cNvSpPr>
            <a:spLocks noGrp="1"/>
          </p:cNvSpPr>
          <p:nvPr>
            <p:ph type="body" idx="1"/>
          </p:nvPr>
        </p:nvSpPr>
        <p:spPr>
          <a:noFill/>
          <a:ln/>
        </p:spPr>
        <p:txBody>
          <a:bodyPr/>
          <a:lstStyle/>
          <a:p>
            <a:pPr eaLnBrk="1" hangingPunct="1"/>
            <a:r>
              <a:rPr lang="ja-JP" altLang="en-US" smtClean="0"/>
              <a:t>・自分の状況を振り返ってみる</a:t>
            </a:r>
            <a:endParaRPr lang="en-US" altLang="ja-JP" smtClean="0"/>
          </a:p>
          <a:p>
            <a:pPr eaLnBrk="1" hangingPunct="1"/>
            <a:r>
              <a:rPr lang="ja-JP" altLang="en-US" smtClean="0"/>
              <a:t>自分はどのくらい社会とかかわっているか。</a:t>
            </a:r>
            <a:endParaRPr lang="en-US" altLang="ja-JP" smtClean="0"/>
          </a:p>
          <a:p>
            <a:pPr eaLnBrk="1" hangingPunct="1"/>
            <a:endParaRPr lang="en-US" altLang="ja-JP" smtClean="0"/>
          </a:p>
          <a:p>
            <a:pPr eaLnBrk="1" hangingPunct="1"/>
            <a:r>
              <a:rPr lang="ja-JP" altLang="en-US" smtClean="0"/>
              <a:t>・日頃からの準備、こころ構え</a:t>
            </a:r>
            <a:endParaRPr lang="en-US" altLang="ja-JP" smtClean="0"/>
          </a:p>
          <a:p>
            <a:pPr eaLnBrk="1" hangingPunct="1"/>
            <a:r>
              <a:rPr lang="ja-JP" altLang="en-US" smtClean="0"/>
              <a:t>地域の活動を仕入れる</a:t>
            </a:r>
            <a:endParaRPr lang="en-US" altLang="ja-JP" smtClean="0"/>
          </a:p>
          <a:p>
            <a:pPr eaLnBrk="1" hangingPunct="1"/>
            <a:r>
              <a:rPr lang="ja-JP" altLang="en-US" smtClean="0"/>
              <a:t>何か一つは自分に合った活動があるはず</a:t>
            </a:r>
            <a:endParaRPr lang="en-US" altLang="ja-JP" smtClean="0"/>
          </a:p>
          <a:p>
            <a:pPr eaLnBrk="1" hangingPunct="1"/>
            <a:endParaRPr lang="en-US" altLang="ja-JP" smtClean="0"/>
          </a:p>
          <a:p>
            <a:pPr eaLnBrk="1" hangingPunct="1"/>
            <a:r>
              <a:rPr lang="ja-JP" altLang="en-US" smtClean="0"/>
              <a:t>実際に活動している人の様子を見てみる</a:t>
            </a:r>
            <a:endParaRPr lang="en-US" altLang="ja-JP" smtClean="0"/>
          </a:p>
          <a:p>
            <a:pPr eaLnBrk="1" hangingPunct="1"/>
            <a:r>
              <a:rPr lang="ja-JP" altLang="en-US" smtClean="0"/>
              <a:t>こういう人っていいなという人がいればラッキー</a:t>
            </a:r>
            <a:endParaRPr lang="en-US" altLang="ja-JP" smtClean="0"/>
          </a:p>
          <a:p>
            <a:pPr eaLnBrk="1" hangingPunct="1"/>
            <a:endParaRPr lang="en-US" altLang="ja-JP" smtClean="0"/>
          </a:p>
          <a:p>
            <a:pPr eaLnBrk="1" hangingPunct="1"/>
            <a:r>
              <a:rPr lang="ja-JP" altLang="en-US" smtClean="0"/>
              <a:t>無関心期：６か月以内に行動を変えようと思っていない</a:t>
            </a:r>
            <a:endParaRPr lang="en-US" altLang="ja-JP" smtClean="0"/>
          </a:p>
          <a:p>
            <a:pPr eaLnBrk="1" hangingPunct="1"/>
            <a:r>
              <a:rPr lang="ja-JP" altLang="en-US" smtClean="0"/>
              <a:t>関心期：６か月以内に行動を変えようと思っている</a:t>
            </a:r>
            <a:endParaRPr lang="en-US" altLang="ja-JP" smtClean="0"/>
          </a:p>
          <a:p>
            <a:pPr eaLnBrk="1" hangingPunct="1"/>
            <a:r>
              <a:rPr lang="ja-JP" altLang="en-US" smtClean="0"/>
              <a:t>準備期：１か月以内に行動を変えようと思っている</a:t>
            </a:r>
            <a:endParaRPr lang="en-US" altLang="ja-JP" smtClean="0"/>
          </a:p>
          <a:p>
            <a:pPr eaLnBrk="1" hangingPunct="1"/>
            <a:r>
              <a:rPr lang="ja-JP" altLang="en-US" smtClean="0"/>
              <a:t>実行期：行動を変えて６か月未満である</a:t>
            </a:r>
            <a:endParaRPr lang="en-US" altLang="ja-JP" smtClean="0"/>
          </a:p>
          <a:p>
            <a:pPr eaLnBrk="1" hangingPunct="1"/>
            <a:r>
              <a:rPr lang="ja-JP" altLang="en-US" smtClean="0"/>
              <a:t>維持期：行動を変えて６か月以上である</a:t>
            </a:r>
            <a:endParaRPr lang="en-US" altLang="ja-JP" smtClean="0"/>
          </a:p>
          <a:p>
            <a:pPr eaLnBrk="1" hangingPunct="1"/>
            <a:endParaRPr lang="en-US" altLang="ja-JP" smtClean="0"/>
          </a:p>
          <a:p>
            <a:pPr eaLnBrk="1" hangingPunct="1"/>
            <a:endParaRPr lang="en-US" altLang="ja-JP" smtClean="0"/>
          </a:p>
        </p:txBody>
      </p:sp>
      <p:sp>
        <p:nvSpPr>
          <p:cNvPr id="551939"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E686833D-96E5-45BB-A7D8-755FDC26E203}" type="slidenum">
              <a:rPr lang="ja-JP" altLang="en-US" sz="1200">
                <a:latin typeface="Calibri" pitchFamily="34" charset="0"/>
                <a:ea typeface="ＭＳ Ｐゴシック" charset="-128"/>
              </a:rPr>
              <a:pPr algn="r" defTabSz="915988"/>
              <a:t>37</a:t>
            </a:fld>
            <a:endParaRPr lang="en-US" altLang="ja-JP" sz="1200">
              <a:latin typeface="Calibri" pitchFamily="34"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5"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53986" name="ノート プレースホルダ 2"/>
          <p:cNvSpPr>
            <a:spLocks noGrp="1"/>
          </p:cNvSpPr>
          <p:nvPr>
            <p:ph type="body" idx="1"/>
          </p:nvPr>
        </p:nvSpPr>
        <p:spPr>
          <a:noFill/>
          <a:ln/>
        </p:spPr>
        <p:txBody>
          <a:bodyPr/>
          <a:lstStyle/>
          <a:p>
            <a:pPr eaLnBrk="1" hangingPunct="1"/>
            <a:r>
              <a:rPr lang="ja-JP" altLang="en-US" dirty="0" smtClean="0"/>
              <a:t>・地域に目を向けてみる</a:t>
            </a:r>
            <a:endParaRPr lang="en-US" altLang="ja-JP" dirty="0" smtClean="0"/>
          </a:p>
          <a:p>
            <a:pPr eaLnBrk="1" hangingPunct="1"/>
            <a:r>
              <a:rPr lang="ja-JP" altLang="en-US" dirty="0" smtClean="0"/>
              <a:t>自分の地域には、どんな活動があるか。</a:t>
            </a:r>
            <a:endParaRPr lang="en-US" altLang="ja-JP" dirty="0" smtClean="0"/>
          </a:p>
          <a:p>
            <a:pPr eaLnBrk="1" hangingPunct="1"/>
            <a:r>
              <a:rPr lang="ja-JP" altLang="en-US" dirty="0" smtClean="0"/>
              <a:t>人にすすめられる情報を集めておく。</a:t>
            </a:r>
            <a:endParaRPr lang="en-US" altLang="ja-JP" dirty="0" smtClean="0"/>
          </a:p>
          <a:p>
            <a:pPr eaLnBrk="1" hangingPunct="1"/>
            <a:endParaRPr lang="en-US" altLang="ja-JP" dirty="0" smtClean="0"/>
          </a:p>
          <a:p>
            <a:pPr eaLnBrk="1" hangingPunct="1"/>
            <a:r>
              <a:rPr lang="ja-JP" altLang="en-US" dirty="0" smtClean="0"/>
              <a:t>今日お集まりの市町の方は、地域の活動を集めておく。</a:t>
            </a:r>
            <a:endParaRPr lang="en-US" altLang="ja-JP" dirty="0" smtClean="0"/>
          </a:p>
          <a:p>
            <a:pPr eaLnBrk="1" hangingPunct="1"/>
            <a:r>
              <a:rPr lang="ja-JP" altLang="en-US" dirty="0" smtClean="0"/>
              <a:t>企業の方も、会社の活動や、実際に活動している人の情報を仕入れておく。</a:t>
            </a:r>
            <a:endParaRPr lang="en-US" altLang="ja-JP" dirty="0" smtClean="0"/>
          </a:p>
          <a:p>
            <a:pPr eaLnBrk="1" hangingPunct="1"/>
            <a:endParaRPr lang="en-US" altLang="ja-JP" dirty="0" smtClean="0"/>
          </a:p>
          <a:p>
            <a:pPr eaLnBrk="1" hangingPunct="1"/>
            <a:r>
              <a:rPr lang="ja-JP" altLang="en-US" dirty="0" smtClean="0"/>
              <a:t>誰かとつながりを深めるだけでも、健康づくりに良い影響があります。</a:t>
            </a:r>
            <a:endParaRPr lang="en-US" altLang="ja-JP" dirty="0" smtClean="0"/>
          </a:p>
          <a:p>
            <a:pPr eaLnBrk="1" hangingPunct="1"/>
            <a:r>
              <a:rPr lang="ja-JP" altLang="en-US" dirty="0" smtClean="0"/>
              <a:t>健康長寿なまちづくりで、素敵な地域をつくりましょう。</a:t>
            </a:r>
            <a:endParaRPr lang="en-US" altLang="ja-JP" dirty="0" smtClean="0"/>
          </a:p>
          <a:p>
            <a:pPr eaLnBrk="1" hangingPunct="1"/>
            <a:endParaRPr lang="en-US" altLang="ja-JP" dirty="0" smtClean="0"/>
          </a:p>
          <a:p>
            <a:pPr eaLnBrk="1" hangingPunct="1"/>
            <a:r>
              <a:rPr lang="en-US" altLang="ja-JP" dirty="0" smtClean="0"/>
              <a:t>※</a:t>
            </a:r>
            <a:r>
              <a:rPr lang="ja-JP" altLang="en-US" dirty="0" smtClean="0"/>
              <a:t>ふじ３３プログラムにおいての社会参加とは、仲間と一緒に行う健康づくり、社会活動への参加を考えている</a:t>
            </a:r>
            <a:endParaRPr lang="en-US" altLang="ja-JP" dirty="0" smtClean="0"/>
          </a:p>
          <a:p>
            <a:pPr eaLnBrk="1" hangingPunct="1"/>
            <a:endParaRPr lang="en-US" altLang="ja-JP" dirty="0" smtClean="0"/>
          </a:p>
        </p:txBody>
      </p:sp>
      <p:sp>
        <p:nvSpPr>
          <p:cNvPr id="553987"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48BE1FB1-AF8A-4028-87D6-FA1B79235BB5}" type="slidenum">
              <a:rPr lang="ja-JP" altLang="en-US" sz="1200">
                <a:latin typeface="Calibri" pitchFamily="34" charset="0"/>
                <a:ea typeface="ＭＳ Ｐゴシック" charset="-128"/>
              </a:rPr>
              <a:pPr algn="r" defTabSz="915988"/>
              <a:t>38</a:t>
            </a:fld>
            <a:endParaRPr lang="en-US" altLang="ja-JP" sz="1200">
              <a:latin typeface="Calibri" pitchFamily="34"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25602" name="ノート プレースホルダ 2"/>
          <p:cNvSpPr>
            <a:spLocks noGrp="1"/>
          </p:cNvSpPr>
          <p:nvPr>
            <p:ph type="body" idx="1"/>
          </p:nvPr>
        </p:nvSpPr>
        <p:spPr>
          <a:noFill/>
          <a:ln/>
        </p:spPr>
        <p:txBody>
          <a:bodyPr/>
          <a:lstStyle/>
          <a:p>
            <a:pPr eaLnBrk="1" hangingPunct="1"/>
            <a:r>
              <a:rPr lang="ja-JP" altLang="en-US" dirty="0" smtClean="0"/>
              <a:t>どの程度、近所の人を信頼していますか？（会場にいる方に手を挙げてもらう）</a:t>
            </a:r>
            <a:endParaRPr lang="en-US" altLang="ja-JP" dirty="0" smtClean="0"/>
          </a:p>
          <a:p>
            <a:pPr eaLnBrk="1" hangingPunct="1"/>
            <a:endParaRPr lang="en-US" altLang="ja-JP" dirty="0" smtClean="0"/>
          </a:p>
          <a:p>
            <a:pPr eaLnBrk="1" hangingPunct="1"/>
            <a:r>
              <a:rPr lang="ja-JP" altLang="en-US" dirty="0" smtClean="0"/>
              <a:t>手を挙げていただいたことについては、後で出てきますので皆さまにお聞きしました。</a:t>
            </a:r>
          </a:p>
          <a:p>
            <a:pPr eaLnBrk="1" hangingPunct="1"/>
            <a:endParaRPr lang="ja-JP" altLang="en-US" dirty="0" smtClean="0"/>
          </a:p>
        </p:txBody>
      </p:sp>
      <p:sp>
        <p:nvSpPr>
          <p:cNvPr id="25603" name="スライド番号プレースホルダ 3"/>
          <p:cNvSpPr>
            <a:spLocks noGrp="1"/>
          </p:cNvSpPr>
          <p:nvPr>
            <p:ph type="sldNum" sz="quarter" idx="5"/>
          </p:nvPr>
        </p:nvSpPr>
        <p:spPr>
          <a:noFill/>
        </p:spPr>
        <p:txBody>
          <a:bodyPr/>
          <a:lstStyle/>
          <a:p>
            <a:fld id="{C13A5746-36BC-4805-AB50-6383A8FE7F35}" type="slidenum">
              <a:rPr lang="ja-JP" altLang="en-US" smtClean="0"/>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558083" name="ノート プレースホルダ 2"/>
          <p:cNvSpPr>
            <a:spLocks noGrp="1"/>
          </p:cNvSpPr>
          <p:nvPr>
            <p:ph type="body" idx="1"/>
          </p:nvPr>
        </p:nvSpPr>
        <p:spPr>
          <a:noFill/>
          <a:ln/>
        </p:spPr>
        <p:txBody>
          <a:bodyPr/>
          <a:lstStyle/>
          <a:p>
            <a:pPr eaLnBrk="1" hangingPunct="1"/>
            <a:r>
              <a:rPr lang="ja-JP" altLang="en-US" smtClean="0"/>
              <a:t>さて、本日の内容です。</a:t>
            </a:r>
            <a:endParaRPr lang="en-US" altLang="ja-JP" smtClean="0"/>
          </a:p>
          <a:p>
            <a:pPr eaLnBrk="1" hangingPunct="1"/>
            <a:r>
              <a:rPr lang="ja-JP" altLang="en-US" smtClean="0"/>
              <a:t>１　社会とのつながりは、自分の健康によい</a:t>
            </a:r>
            <a:endParaRPr lang="en-US" altLang="ja-JP" smtClean="0"/>
          </a:p>
          <a:p>
            <a:pPr eaLnBrk="1" hangingPunct="1"/>
            <a:r>
              <a:rPr lang="ja-JP" altLang="en-US" smtClean="0"/>
              <a:t>２　社会とのつながりは、みんなの健康によい</a:t>
            </a:r>
            <a:endParaRPr lang="en-US" altLang="ja-JP" smtClean="0"/>
          </a:p>
          <a:p>
            <a:pPr eaLnBrk="1" hangingPunct="1"/>
            <a:endParaRPr lang="en-US" altLang="ja-JP" smtClean="0"/>
          </a:p>
          <a:p>
            <a:pPr eaLnBrk="1" hangingPunct="1"/>
            <a:endParaRPr lang="ja-JP" altLang="en-US" smtClean="0"/>
          </a:p>
        </p:txBody>
      </p:sp>
      <p:sp>
        <p:nvSpPr>
          <p:cNvPr id="558084"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D9B9FF17-DB6D-43DB-86CC-0A073B13F6CD}" type="slidenum">
              <a:rPr lang="ja-JP" altLang="en-US" sz="1200">
                <a:latin typeface="Calibri" pitchFamily="34" charset="0"/>
                <a:ea typeface="ＭＳ Ｐゴシック" charset="-128"/>
              </a:rPr>
              <a:pPr algn="r" defTabSz="915988"/>
              <a:t>5</a:t>
            </a:fld>
            <a:endParaRPr lang="en-US" altLang="ja-JP" sz="1200">
              <a:latin typeface="Calibri" pitchFamily="34"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27650" name="ノート プレースホルダ 2"/>
          <p:cNvSpPr>
            <a:spLocks noGrp="1"/>
          </p:cNvSpPr>
          <p:nvPr>
            <p:ph type="body" idx="1"/>
          </p:nvPr>
        </p:nvSpPr>
        <p:spPr>
          <a:noFill/>
          <a:ln/>
        </p:spPr>
        <p:txBody>
          <a:bodyPr/>
          <a:lstStyle/>
          <a:p>
            <a:pPr eaLnBrk="1" hangingPunct="1"/>
            <a:r>
              <a:rPr lang="ja-JP" altLang="en-US" smtClean="0"/>
              <a:t>まずはじめに、</a:t>
            </a:r>
            <a:endParaRPr lang="en-US" altLang="ja-JP" smtClean="0"/>
          </a:p>
          <a:p>
            <a:pPr eaLnBrk="1" hangingPunct="1"/>
            <a:r>
              <a:rPr lang="ja-JP" altLang="en-US" smtClean="0"/>
              <a:t>１　社会とのつながりは、自分の健康によい</a:t>
            </a:r>
          </a:p>
          <a:p>
            <a:pPr eaLnBrk="1" hangingPunct="1"/>
            <a:r>
              <a:rPr lang="ja-JP" altLang="en-US" smtClean="0"/>
              <a:t>についてです。</a:t>
            </a:r>
          </a:p>
          <a:p>
            <a:pPr eaLnBrk="1" hangingPunct="1"/>
            <a:endParaRPr lang="en-US" altLang="ja-JP" smtClean="0"/>
          </a:p>
          <a:p>
            <a:pPr eaLnBrk="1" hangingPunct="1"/>
            <a:endParaRPr lang="ja-JP" altLang="en-US" smtClean="0"/>
          </a:p>
        </p:txBody>
      </p:sp>
      <p:sp>
        <p:nvSpPr>
          <p:cNvPr id="27651"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5988"/>
            <a:fld id="{E4350672-A8CB-48D3-939A-49D968721EC2}" type="slidenum">
              <a:rPr lang="ja-JP" altLang="en-US" sz="1200">
                <a:latin typeface="Calibri" pitchFamily="34" charset="0"/>
                <a:ea typeface="ＭＳ Ｐゴシック" charset="-128"/>
              </a:rPr>
              <a:pPr algn="r" defTabSz="915988"/>
              <a:t>6</a:t>
            </a:fld>
            <a:endParaRPr lang="en-US" altLang="ja-JP" sz="1200">
              <a:latin typeface="Calibri" pitchFamily="34"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スライド イメージ プレースホルダ 1"/>
          <p:cNvSpPr>
            <a:spLocks noGrp="1" noRot="1" noChangeAspect="1" noTextEdit="1"/>
          </p:cNvSpPr>
          <p:nvPr>
            <p:ph type="sldImg"/>
          </p:nvPr>
        </p:nvSpPr>
        <p:spPr bwMode="auto">
          <a:xfrm>
            <a:off x="919163" y="746125"/>
            <a:ext cx="4968875" cy="3727450"/>
          </a:xfrm>
          <a:noFill/>
          <a:ln>
            <a:solidFill>
              <a:srgbClr val="000000"/>
            </a:solidFill>
            <a:miter lim="800000"/>
            <a:headEnd/>
            <a:tailEnd/>
          </a:ln>
        </p:spPr>
      </p:sp>
      <p:sp>
        <p:nvSpPr>
          <p:cNvPr id="380930" name="ノート プレースホルダ 2"/>
          <p:cNvSpPr>
            <a:spLocks noGrp="1"/>
          </p:cNvSpPr>
          <p:nvPr>
            <p:ph type="body" idx="1"/>
          </p:nvPr>
        </p:nvSpPr>
        <p:spPr>
          <a:noFill/>
          <a:ln/>
        </p:spPr>
        <p:txBody>
          <a:bodyPr/>
          <a:lstStyle/>
          <a:p>
            <a:pPr>
              <a:spcBef>
                <a:spcPct val="0"/>
              </a:spcBef>
            </a:pPr>
            <a:r>
              <a:rPr lang="ja-JP" altLang="en-US" dirty="0" smtClean="0"/>
              <a:t>社会とのつながり、社会参加とはどんなことをいうのでしょうか。</a:t>
            </a:r>
            <a:endParaRPr lang="en-US" altLang="ja-JP" dirty="0" smtClean="0"/>
          </a:p>
          <a:p>
            <a:pPr>
              <a:spcBef>
                <a:spcPct val="0"/>
              </a:spcBef>
            </a:pPr>
            <a:r>
              <a:rPr lang="ja-JP" altLang="en-US" dirty="0" smtClean="0"/>
              <a:t>シニア・読み聞かせボランティアプロジェクト「りぷりんと」の研究では、</a:t>
            </a:r>
            <a:endParaRPr lang="en-US" altLang="ja-JP" dirty="0" smtClean="0"/>
          </a:p>
          <a:p>
            <a:pPr>
              <a:spcBef>
                <a:spcPct val="0"/>
              </a:spcBef>
            </a:pPr>
            <a:r>
              <a:rPr lang="ja-JP" altLang="en-US" dirty="0" smtClean="0"/>
              <a:t>社会参加については、大きく、３つの特徴があると言っています。</a:t>
            </a:r>
            <a:endParaRPr lang="en-US" altLang="ja-JP" dirty="0" smtClean="0"/>
          </a:p>
          <a:p>
            <a:pPr>
              <a:spcBef>
                <a:spcPct val="0"/>
              </a:spcBef>
            </a:pPr>
            <a:r>
              <a:rPr lang="ja-JP" altLang="en-US" dirty="0" smtClean="0"/>
              <a:t>・仲間がいること</a:t>
            </a:r>
            <a:endParaRPr lang="en-US" altLang="ja-JP" dirty="0" smtClean="0"/>
          </a:p>
          <a:p>
            <a:pPr>
              <a:spcBef>
                <a:spcPct val="0"/>
              </a:spcBef>
            </a:pPr>
            <a:r>
              <a:rPr lang="ja-JP" altLang="en-US" dirty="0" smtClean="0"/>
              <a:t>・役割があること</a:t>
            </a:r>
            <a:endParaRPr lang="en-US" altLang="ja-JP" dirty="0" smtClean="0"/>
          </a:p>
          <a:p>
            <a:pPr>
              <a:spcBef>
                <a:spcPct val="0"/>
              </a:spcBef>
            </a:pPr>
            <a:r>
              <a:rPr lang="ja-JP" altLang="en-US" dirty="0" smtClean="0"/>
              <a:t>・学びがあること</a:t>
            </a:r>
          </a:p>
          <a:p>
            <a:pPr>
              <a:spcBef>
                <a:spcPct val="0"/>
              </a:spcBef>
            </a:pPr>
            <a:endParaRPr lang="en-US" altLang="ja-JP" dirty="0" smtClean="0"/>
          </a:p>
          <a:p>
            <a:pPr>
              <a:spcBef>
                <a:spcPct val="0"/>
              </a:spcBef>
            </a:pPr>
            <a:r>
              <a:rPr lang="ja-JP" altLang="en-US" dirty="0" smtClean="0"/>
              <a:t>例えば、この写真のように、絵本の読み聞かせボランティアについて考えてみましょう。</a:t>
            </a:r>
          </a:p>
          <a:p>
            <a:pPr>
              <a:spcBef>
                <a:spcPct val="0"/>
              </a:spcBef>
            </a:pPr>
            <a:r>
              <a:rPr lang="ja-JP" altLang="en-US" dirty="0" smtClean="0"/>
              <a:t>仲間がいるということは、ルールやマナー、安心感がある。</a:t>
            </a:r>
          </a:p>
          <a:p>
            <a:pPr>
              <a:spcBef>
                <a:spcPct val="0"/>
              </a:spcBef>
            </a:pPr>
            <a:r>
              <a:rPr lang="ja-JP" altLang="en-US" dirty="0" smtClean="0"/>
              <a:t>役割があるということは、さぼらない、感動が生まれる。</a:t>
            </a:r>
          </a:p>
          <a:p>
            <a:pPr>
              <a:spcBef>
                <a:spcPct val="0"/>
              </a:spcBef>
            </a:pPr>
            <a:r>
              <a:rPr lang="ja-JP" altLang="en-US" dirty="0" smtClean="0"/>
              <a:t>学びがあるということは、練習をしたり、振り返ったりしますね。</a:t>
            </a:r>
          </a:p>
          <a:p>
            <a:pPr>
              <a:spcBef>
                <a:spcPct val="0"/>
              </a:spcBef>
            </a:pPr>
            <a:endParaRPr lang="ja-JP" altLang="en-US" dirty="0" smtClean="0"/>
          </a:p>
          <a:p>
            <a:pPr>
              <a:spcBef>
                <a:spcPct val="0"/>
              </a:spcBef>
            </a:pPr>
            <a:endParaRPr lang="en-US" altLang="ja-JP" dirty="0" smtClean="0"/>
          </a:p>
          <a:p>
            <a:pPr>
              <a:spcBef>
                <a:spcPct val="0"/>
              </a:spcBef>
            </a:pPr>
            <a:endParaRPr lang="en-US" altLang="ja-JP" dirty="0" smtClean="0"/>
          </a:p>
          <a:p>
            <a:pPr>
              <a:spcBef>
                <a:spcPct val="0"/>
              </a:spcBef>
            </a:pPr>
            <a:endParaRPr lang="en-US" altLang="ja-JP" dirty="0" smtClean="0"/>
          </a:p>
          <a:p>
            <a:pPr>
              <a:spcBef>
                <a:spcPct val="0"/>
              </a:spcBef>
            </a:pPr>
            <a:endParaRPr lang="en-US" altLang="ja-JP" dirty="0" smtClean="0"/>
          </a:p>
        </p:txBody>
      </p:sp>
      <p:sp>
        <p:nvSpPr>
          <p:cNvPr id="380931" name="スライド番号プレースホルダ 3"/>
          <p:cNvSpPr txBox="1">
            <a:spLocks noGrp="1"/>
          </p:cNvSpPr>
          <p:nvPr/>
        </p:nvSpPr>
        <p:spPr bwMode="auto">
          <a:xfrm>
            <a:off x="3854450" y="9440863"/>
            <a:ext cx="2951163" cy="496887"/>
          </a:xfrm>
          <a:prstGeom prst="rect">
            <a:avLst/>
          </a:prstGeom>
          <a:noFill/>
          <a:ln w="9525">
            <a:noFill/>
            <a:miter lim="800000"/>
            <a:headEnd/>
            <a:tailEnd/>
          </a:ln>
        </p:spPr>
        <p:txBody>
          <a:bodyPr lIns="91559" tIns="45779" rIns="91559" bIns="45779" anchor="b"/>
          <a:lstStyle/>
          <a:p>
            <a:pPr algn="r" defTabSz="917575"/>
            <a:fld id="{6B4AC41F-D960-4690-A73A-78B31A6E70AF}" type="slidenum">
              <a:rPr lang="ja-JP" altLang="en-US" sz="1200">
                <a:latin typeface="Calibri" pitchFamily="34" charset="0"/>
                <a:ea typeface="ＭＳ Ｐゴシック" charset="-128"/>
              </a:rPr>
              <a:pPr algn="r" defTabSz="917575"/>
              <a:t>7</a:t>
            </a:fld>
            <a:endParaRPr lang="en-US" altLang="ja-JP" sz="1200">
              <a:latin typeface="Calibri"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82978" name="ノート プレースホルダ 2"/>
          <p:cNvSpPr>
            <a:spLocks noGrp="1"/>
          </p:cNvSpPr>
          <p:nvPr>
            <p:ph type="body" idx="1"/>
          </p:nvPr>
        </p:nvSpPr>
        <p:spPr>
          <a:noFill/>
          <a:ln/>
        </p:spPr>
        <p:txBody>
          <a:bodyPr/>
          <a:lstStyle/>
          <a:p>
            <a:pPr eaLnBrk="1" hangingPunct="1"/>
            <a:r>
              <a:rPr lang="ja-JP" altLang="en-US" smtClean="0"/>
              <a:t>社会とのつながりとは、「仲間」がいるということです。ですから、</a:t>
            </a:r>
            <a:endParaRPr lang="en-US" altLang="ja-JP" smtClean="0"/>
          </a:p>
          <a:p>
            <a:pPr eaLnBrk="1" hangingPunct="1"/>
            <a:r>
              <a:rPr lang="ja-JP" altLang="en-US" smtClean="0"/>
              <a:t>・家に閉じこもらない</a:t>
            </a:r>
            <a:endParaRPr lang="en-US" altLang="ja-JP" smtClean="0"/>
          </a:p>
          <a:p>
            <a:pPr eaLnBrk="1" hangingPunct="1"/>
            <a:r>
              <a:rPr lang="ja-JP" altLang="en-US" smtClean="0"/>
              <a:t>・人とつながる（ネットやチャットではなく、より直接的に）</a:t>
            </a:r>
            <a:endParaRPr lang="en-US" altLang="ja-JP" smtClean="0"/>
          </a:p>
          <a:p>
            <a:pPr eaLnBrk="1" hangingPunct="1"/>
            <a:r>
              <a:rPr lang="ja-JP" altLang="en-US" smtClean="0"/>
              <a:t>・組織やグループに参加する（一人の活動ではなく、複数人で行う活動）</a:t>
            </a:r>
            <a:endParaRPr lang="en-US" altLang="ja-JP" smtClean="0"/>
          </a:p>
          <a:p>
            <a:pPr eaLnBrk="1" hangingPunct="1"/>
            <a:endParaRPr lang="en-US" altLang="ja-JP" smtClean="0"/>
          </a:p>
          <a:p>
            <a:pPr eaLnBrk="1" hangingPunct="1"/>
            <a:r>
              <a:rPr lang="ja-JP" altLang="en-US" smtClean="0"/>
              <a:t>このようなつながりがあることをいいますが、</a:t>
            </a:r>
            <a:endParaRPr lang="en-US" altLang="ja-JP" smtClean="0"/>
          </a:p>
          <a:p>
            <a:pPr eaLnBrk="1" hangingPunct="1"/>
            <a:r>
              <a:rPr lang="ja-JP" altLang="en-US" smtClean="0"/>
              <a:t>「社会参加・地域活動参加」は、自分から参加して得るもの、</a:t>
            </a:r>
            <a:endParaRPr lang="en-US" altLang="ja-JP" smtClean="0"/>
          </a:p>
          <a:p>
            <a:pPr eaLnBrk="1" hangingPunct="1"/>
            <a:r>
              <a:rPr lang="ja-JP" altLang="en-US" smtClean="0"/>
              <a:t>「人や近隣者とのつながり（ご近所付き合いなど）」は、そこにあるつながりをいいます。</a:t>
            </a:r>
          </a:p>
        </p:txBody>
      </p:sp>
      <p:sp>
        <p:nvSpPr>
          <p:cNvPr id="382979" name="スライド番号プレースホルダ 3"/>
          <p:cNvSpPr>
            <a:spLocks noGrp="1"/>
          </p:cNvSpPr>
          <p:nvPr>
            <p:ph type="sldNum" sz="quarter" idx="5"/>
          </p:nvPr>
        </p:nvSpPr>
        <p:spPr>
          <a:noFill/>
        </p:spPr>
        <p:txBody>
          <a:bodyPr/>
          <a:lstStyle/>
          <a:p>
            <a:fld id="{A7B2946E-05C2-4A83-843F-AE35187CED4F}" type="slidenum">
              <a:rPr lang="ja-JP" altLang="en-US"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スライド イメージ プレースホルダ 1"/>
          <p:cNvSpPr>
            <a:spLocks noGrp="1" noRot="1" noChangeAspect="1"/>
          </p:cNvSpPr>
          <p:nvPr>
            <p:ph type="sldImg"/>
          </p:nvPr>
        </p:nvSpPr>
        <p:spPr bwMode="auto">
          <a:xfrm>
            <a:off x="919163" y="746125"/>
            <a:ext cx="4968875" cy="3727450"/>
          </a:xfrm>
          <a:noFill/>
          <a:ln>
            <a:solidFill>
              <a:srgbClr val="000000"/>
            </a:solidFill>
            <a:miter lim="800000"/>
            <a:headEnd/>
            <a:tailEnd/>
          </a:ln>
        </p:spPr>
      </p:sp>
      <p:sp>
        <p:nvSpPr>
          <p:cNvPr id="385026" name="ノート プレースホルダ 2"/>
          <p:cNvSpPr>
            <a:spLocks noGrp="1"/>
          </p:cNvSpPr>
          <p:nvPr>
            <p:ph type="body" idx="1"/>
          </p:nvPr>
        </p:nvSpPr>
        <p:spPr>
          <a:noFill/>
          <a:ln/>
        </p:spPr>
        <p:txBody>
          <a:bodyPr/>
          <a:lstStyle/>
          <a:p>
            <a:pPr eaLnBrk="1" hangingPunct="1"/>
            <a:r>
              <a:rPr lang="ja-JP" altLang="en-US" dirty="0" smtClean="0"/>
              <a:t>みなさんは、社会とのつながりがどのくらい健康に関係していると思いますか。</a:t>
            </a:r>
            <a:endParaRPr lang="en-US" altLang="ja-JP" dirty="0" smtClean="0"/>
          </a:p>
          <a:p>
            <a:pPr eaLnBrk="1" hangingPunct="1"/>
            <a:r>
              <a:rPr lang="ja-JP" altLang="en-US" dirty="0" smtClean="0"/>
              <a:t>こちらのグラフを見てください。</a:t>
            </a:r>
            <a:endParaRPr lang="en-US" altLang="ja-JP" dirty="0" smtClean="0"/>
          </a:p>
          <a:p>
            <a:pPr eaLnBrk="1" hangingPunct="1"/>
            <a:r>
              <a:rPr lang="ja-JP" altLang="en-US" dirty="0" smtClean="0"/>
              <a:t>喫煙、過度の飲酒、肥満よりも、社会とのつながりが少ないほうが、死亡率が高い、</a:t>
            </a:r>
            <a:endParaRPr lang="en-US" altLang="ja-JP" dirty="0" smtClean="0"/>
          </a:p>
          <a:p>
            <a:pPr eaLnBrk="1" hangingPunct="1"/>
            <a:r>
              <a:rPr lang="ja-JP" altLang="en-US" dirty="0" smtClean="0"/>
              <a:t>つまり、社会とのつながりがあるほうが長生きであるということを示しています。</a:t>
            </a:r>
            <a:endParaRPr lang="en-US" altLang="ja-JP" dirty="0" smtClean="0"/>
          </a:p>
          <a:p>
            <a:pPr eaLnBrk="1" hangingPunct="1"/>
            <a:endParaRPr lang="en-US" altLang="ja-JP" dirty="0" smtClean="0"/>
          </a:p>
        </p:txBody>
      </p:sp>
      <p:sp>
        <p:nvSpPr>
          <p:cNvPr id="385027" name="スライド番号プレースホルダ 3"/>
          <p:cNvSpPr>
            <a:spLocks noGrp="1"/>
          </p:cNvSpPr>
          <p:nvPr>
            <p:ph type="sldNum" sz="quarter" idx="5"/>
          </p:nvPr>
        </p:nvSpPr>
        <p:spPr>
          <a:noFill/>
        </p:spPr>
        <p:txBody>
          <a:bodyPr/>
          <a:lstStyle/>
          <a:p>
            <a:fld id="{229824E2-32A5-4728-B9C2-AAF2F62561DA}" type="slidenum">
              <a:rPr lang="ja-JP" altLang="en-US"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E0DDCF8-78C0-4A2F-AAB9-246FE9EB8531}"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26629AAA-0D82-45F7-9CD2-538B1541DEF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0D71F75-2C1D-4517-9B2B-C3703E2148E0}"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E68A338-6E5E-43BE-AE6D-340A01052B0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5B18725-863D-413C-BD30-8911ECEB90F0}"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F591602-1FA3-45BF-9EDF-E4465804312B}"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3"/>
            <a:ext cx="8229600" cy="4525963"/>
          </a:xfrm>
        </p:spPr>
        <p:txBody>
          <a:bodyPr rtlCol="0">
            <a:normAutofit/>
          </a:bodyPr>
          <a:lstStyle/>
          <a:p>
            <a:pPr lvl="0"/>
            <a:endParaRPr lang="ja-JP" altLang="en-US" noProof="0" smtClean="0"/>
          </a:p>
        </p:txBody>
      </p:sp>
      <p:sp>
        <p:nvSpPr>
          <p:cNvPr id="4"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1FA9EBE-E91A-4B84-BA36-98286B497936}" type="datetime1">
              <a:rPr lang="ja-JP" altLang="en-US"/>
              <a:pPr>
                <a:defRPr/>
              </a:pPr>
              <a:t>2013/5/22</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D500B2ED-2DB8-4D2A-BBF2-6B3AFEA876A0}"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1"/>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485C004-D4C6-4B34-8E17-BC281716F3F6}" type="datetime1">
              <a:rPr lang="ja-JP" altLang="en-US"/>
              <a:pPr>
                <a:defRPr/>
              </a:pPr>
              <a:t>2013/5/22</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7DC487C8-D7F9-4D70-8BB0-878750B355BC}"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fld id="{71C00135-C688-4426-8322-2F185D72191D}"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A8C9AC01-3907-4CE7-BA07-B623BB43A1E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DB0B3F-4B9D-4A7C-A10B-C8ECB260D777}"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EF38AF6-48DD-460B-B986-9440B1371245}"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229E272-4DBC-439A-9C44-84E71335F271}" type="datetime1">
              <a:rPr lang="ja-JP" altLang="en-US"/>
              <a:pPr>
                <a:defRPr/>
              </a:pPr>
              <a:t>2013/5/22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AFC5243-1445-4A61-B9AB-FEB7939AA527}"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F4C7050-06AE-444F-94FA-9C70A597999F}" type="datetime1">
              <a:rPr lang="ja-JP" altLang="en-US"/>
              <a:pPr>
                <a:defRPr/>
              </a:pPr>
              <a:t>2013/5/22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B5D90B1C-A9A8-419F-9292-9D5E0349B0C4}"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65158D7-9AC6-4B65-B5E6-1E5EFFEE5B8F}" type="datetime1">
              <a:rPr lang="ja-JP" altLang="en-US"/>
              <a:pPr>
                <a:defRPr/>
              </a:pPr>
              <a:t>2013/5/22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7AEF3994-4338-490C-A548-920203B02601}"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5F53266-F278-45F2-88CD-28D81C8BB40E}" type="datetime1">
              <a:rPr lang="ja-JP" altLang="en-US"/>
              <a:pPr>
                <a:defRPr/>
              </a:pPr>
              <a:t>2013/5/22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3CF63E9C-D870-4F18-BF71-BCA50354D686}"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909CEA2-7D1E-45E0-960D-EF1583C21D96}" type="datetime1">
              <a:rPr lang="ja-JP" altLang="en-US"/>
              <a:pPr>
                <a:defRPr/>
              </a:pPr>
              <a:t>2013/5/22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1CA5FAF0-097D-4F3F-97D6-16FFFE4BAA81}"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E5E7392-FCF3-42D0-8F19-B17D842B73DC}" type="datetime1">
              <a:rPr lang="ja-JP" altLang="en-US"/>
              <a:pPr>
                <a:defRPr/>
              </a:pPr>
              <a:t>2013/5/22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665EAA86-2A46-4065-8A8B-003DAA20FA23}"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D916373-E116-4EA3-9DE3-2A3EB4B3CBB0}" type="datetime1">
              <a:rPr lang="ja-JP" altLang="en-US"/>
              <a:pPr>
                <a:defRPr/>
              </a:pPr>
              <a:t>2013/5/22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62093697-3FFC-45FC-A513-F7222716C0C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71B43CE-5979-40BD-9202-8F13B64236D6}" type="datetime1">
              <a:rPr lang="ja-JP" altLang="en-US"/>
              <a:pPr>
                <a:defRPr/>
              </a:pPr>
              <a:t>2013/5/22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403EAE3-9115-4C48-9047-C1FFB60E61E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4" r:id="rId13"/>
    <p:sldLayoutId id="2147483662" r:id="rId14"/>
  </p:sldLayoutIdLst>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Microsoft_Office_Excel_97-2003_______2.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______4.xls"/><Relationship Id="rId4" Type="http://schemas.openxmlformats.org/officeDocument/2006/relationships/oleObject" Target="../embeddings/Microsoft_Office_Excel_97-2003_______3.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Microsoft_Office_Excel_97-2003_______6.xls"/><Relationship Id="rId4" Type="http://schemas.openxmlformats.org/officeDocument/2006/relationships/oleObject" Target="../embeddings/Microsoft_Office_Excel_97-2003_______5.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______7.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Excel_97-2003_______8.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Microsoft_Office_Excel_97-2003_______9.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_____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5"/>
          <p:cNvSpPr>
            <a:spLocks noGrp="1"/>
          </p:cNvSpPr>
          <p:nvPr>
            <p:ph type="sldNum" sz="quarter" idx="12"/>
          </p:nvPr>
        </p:nvSpPr>
        <p:spPr/>
        <p:txBody>
          <a:bodyPr/>
          <a:lstStyle/>
          <a:p>
            <a:pPr>
              <a:defRPr/>
            </a:pPr>
            <a:fld id="{7A0240F2-90A4-49E1-8BB9-EDAE11A66BCE}" type="slidenum">
              <a:rPr lang="ja-JP" altLang="en-US"/>
              <a:pPr>
                <a:defRPr/>
              </a:pPr>
              <a:t>1</a:t>
            </a:fld>
            <a:endParaRPr lang="ja-JP" altLang="en-US"/>
          </a:p>
        </p:txBody>
      </p:sp>
      <p:sp>
        <p:nvSpPr>
          <p:cNvPr id="18434" name="Text Box 2"/>
          <p:cNvSpPr txBox="1">
            <a:spLocks noChangeArrowheads="1"/>
          </p:cNvSpPr>
          <p:nvPr/>
        </p:nvSpPr>
        <p:spPr bwMode="auto">
          <a:xfrm>
            <a:off x="0" y="1484313"/>
            <a:ext cx="9144000" cy="1343025"/>
          </a:xfrm>
          <a:prstGeom prst="rect">
            <a:avLst/>
          </a:prstGeom>
          <a:noFill/>
          <a:ln w="28575" cap="sq">
            <a:noFill/>
            <a:miter lim="800000"/>
            <a:headEnd type="none" w="sm" len="sm"/>
            <a:tailEnd/>
          </a:ln>
        </p:spPr>
        <p:txBody>
          <a:bodyPr lIns="95782" tIns="47891" rIns="95782" bIns="47891">
            <a:spAutoFit/>
          </a:bodyPr>
          <a:lstStyle/>
          <a:p>
            <a:pPr algn="ctr" defTabSz="957263">
              <a:lnSpc>
                <a:spcPct val="150000"/>
              </a:lnSpc>
            </a:pPr>
            <a:r>
              <a:rPr lang="ja-JP" altLang="en-US" sz="5400">
                <a:latin typeface="HGP創英角ｺﾞｼｯｸUB" pitchFamily="50" charset="-128"/>
                <a:ea typeface="HGP創英角ｺﾞｼｯｸUB" pitchFamily="50" charset="-128"/>
              </a:rPr>
              <a:t>つながりづくりで健康づくり！</a:t>
            </a:r>
            <a:endParaRPr lang="en-US" altLang="ja-JP" sz="5400">
              <a:latin typeface="HGP創英角ｺﾞｼｯｸUB" pitchFamily="50" charset="-128"/>
              <a:ea typeface="HGP創英角ｺﾞｼｯｸUB" pitchFamily="50" charset="-128"/>
            </a:endParaRPr>
          </a:p>
        </p:txBody>
      </p:sp>
      <p:sp>
        <p:nvSpPr>
          <p:cNvPr id="18435" name="Text Box 2"/>
          <p:cNvSpPr txBox="1">
            <a:spLocks noChangeArrowheads="1"/>
          </p:cNvSpPr>
          <p:nvPr/>
        </p:nvSpPr>
        <p:spPr bwMode="auto">
          <a:xfrm>
            <a:off x="611188" y="5157788"/>
            <a:ext cx="7848600" cy="527050"/>
          </a:xfrm>
          <a:prstGeom prst="rect">
            <a:avLst/>
          </a:prstGeom>
          <a:noFill/>
          <a:ln w="28575" cap="sq">
            <a:noFill/>
            <a:miter lim="800000"/>
            <a:headEnd type="none" w="sm" len="sm"/>
            <a:tailEnd/>
          </a:ln>
        </p:spPr>
        <p:txBody>
          <a:bodyPr lIns="95782" tIns="47891" rIns="95782" bIns="47891">
            <a:spAutoFit/>
          </a:bodyPr>
          <a:lstStyle/>
          <a:p>
            <a:pPr algn="r" defTabSz="957263"/>
            <a:r>
              <a:rPr lang="ja-JP" altLang="en-US" sz="2800">
                <a:latin typeface="HG創英角ｺﾞｼｯｸUB" pitchFamily="49" charset="-128"/>
              </a:rPr>
              <a:t>静岡県健康福祉部 健康増進課</a:t>
            </a:r>
            <a:endParaRPr lang="ja-JP" altLang="en-US" sz="4000">
              <a:latin typeface="HG創英角ｺﾞｼｯｸUB" pitchFamily="49" charset="-128"/>
            </a:endParaRPr>
          </a:p>
        </p:txBody>
      </p:sp>
      <p:sp>
        <p:nvSpPr>
          <p:cNvPr id="7" name="正方形/長方形 6"/>
          <p:cNvSpPr/>
          <p:nvPr/>
        </p:nvSpPr>
        <p:spPr>
          <a:xfrm>
            <a:off x="468313" y="3260725"/>
            <a:ext cx="8675687" cy="144463"/>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684213" y="3405188"/>
            <a:ext cx="9144000" cy="144462"/>
          </a:xfrm>
          <a:prstGeom prst="rect">
            <a:avLst/>
          </a:prstGeom>
          <a:gradFill flip="none" rotWithShape="1">
            <a:gsLst>
              <a:gs pos="0">
                <a:srgbClr val="FF7C8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900113" y="3549650"/>
            <a:ext cx="10009187" cy="142875"/>
          </a:xfrm>
          <a:prstGeom prst="rect">
            <a:avLst/>
          </a:prstGeom>
          <a:gradFill flip="none" rotWithShape="1">
            <a:gsLst>
              <a:gs pos="0">
                <a:srgbClr val="FFCCCC"/>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39" name="Text Box 2"/>
          <p:cNvSpPr txBox="1">
            <a:spLocks noChangeArrowheads="1"/>
          </p:cNvSpPr>
          <p:nvPr/>
        </p:nvSpPr>
        <p:spPr bwMode="auto">
          <a:xfrm>
            <a:off x="107950" y="44450"/>
            <a:ext cx="4103688" cy="588963"/>
          </a:xfrm>
          <a:prstGeom prst="rect">
            <a:avLst/>
          </a:prstGeom>
          <a:noFill/>
          <a:ln w="28575" cap="sq">
            <a:noFill/>
            <a:miter lim="800000"/>
            <a:headEnd type="none" w="sm" len="sm"/>
            <a:tailEnd/>
          </a:ln>
        </p:spPr>
        <p:txBody>
          <a:bodyPr lIns="95782" tIns="47891" rIns="95782" bIns="47891">
            <a:spAutoFit/>
          </a:bodyPr>
          <a:lstStyle/>
          <a:p>
            <a:pPr defTabSz="957263"/>
            <a:r>
              <a:rPr lang="ja-JP" altLang="en-US" sz="1600">
                <a:latin typeface="HG創英角ｺﾞｼｯｸUB" pitchFamily="49" charset="-128"/>
              </a:rPr>
              <a:t>平成２５年５月１３日</a:t>
            </a:r>
            <a:endParaRPr lang="en-US" altLang="ja-JP" sz="1600">
              <a:latin typeface="HG創英角ｺﾞｼｯｸUB" pitchFamily="49" charset="-128"/>
            </a:endParaRPr>
          </a:p>
          <a:p>
            <a:pPr defTabSz="957263"/>
            <a:r>
              <a:rPr lang="ja-JP" altLang="en-US" sz="1600">
                <a:latin typeface="HG創英角ｺﾞｼｯｸUB" pitchFamily="49" charset="-128"/>
              </a:rPr>
              <a:t>ふじ３３プログラム実務者研修会</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 5"/>
          <p:cNvSpPr>
            <a:spLocks noGrp="1"/>
          </p:cNvSpPr>
          <p:nvPr>
            <p:ph type="sldNum" sz="quarter" idx="12"/>
          </p:nvPr>
        </p:nvSpPr>
        <p:spPr/>
        <p:txBody>
          <a:bodyPr/>
          <a:lstStyle/>
          <a:p>
            <a:pPr>
              <a:defRPr/>
            </a:pPr>
            <a:fld id="{BB62EE6A-5A49-4716-A2CD-75B8258DDEB0}" type="slidenum">
              <a:rPr lang="ja-JP" altLang="en-US"/>
              <a:pPr>
                <a:defRPr/>
              </a:pPr>
              <a:t>10</a:t>
            </a:fld>
            <a:endParaRPr lang="ja-JP" altLang="en-US"/>
          </a:p>
        </p:txBody>
      </p:sp>
      <p:sp>
        <p:nvSpPr>
          <p:cNvPr id="19" name="角丸四角形 18"/>
          <p:cNvSpPr/>
          <p:nvPr/>
        </p:nvSpPr>
        <p:spPr>
          <a:xfrm>
            <a:off x="5148263" y="3213100"/>
            <a:ext cx="3935412" cy="15113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角丸四角形 17"/>
          <p:cNvSpPr/>
          <p:nvPr/>
        </p:nvSpPr>
        <p:spPr>
          <a:xfrm>
            <a:off x="5148263" y="1484313"/>
            <a:ext cx="3744912" cy="6477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6052" name="コンテンツ プレースホルダ 2"/>
          <p:cNvSpPr>
            <a:spLocks noGrp="1"/>
          </p:cNvSpPr>
          <p:nvPr>
            <p:ph idx="1"/>
          </p:nvPr>
        </p:nvSpPr>
        <p:spPr>
          <a:xfrm>
            <a:off x="468313" y="1196975"/>
            <a:ext cx="4967287" cy="5257800"/>
          </a:xfrm>
        </p:spPr>
        <p:txBody>
          <a:bodyPr/>
          <a:lstStyle/>
          <a:p>
            <a:pPr eaLnBrk="1" hangingPunct="1">
              <a:buFont typeface="Arial" charset="0"/>
              <a:buNone/>
            </a:pPr>
            <a:r>
              <a:rPr lang="en-US" altLang="ja-JP" sz="2800" u="sng" smtClean="0">
                <a:latin typeface="HGP創英角ｺﾞｼｯｸUB" pitchFamily="50" charset="-128"/>
                <a:ea typeface="HGP創英角ｺﾞｼｯｸUB" pitchFamily="50" charset="-128"/>
              </a:rPr>
              <a:t>19</a:t>
            </a:r>
            <a:r>
              <a:rPr lang="ja-JP" altLang="en-US" sz="2800" u="sng" smtClean="0">
                <a:latin typeface="HGP創英角ｺﾞｼｯｸUB" pitchFamily="50" charset="-128"/>
                <a:ea typeface="HGP創英角ｺﾞｼｯｸUB" pitchFamily="50" charset="-128"/>
              </a:rPr>
              <a:t>世紀～</a:t>
            </a:r>
            <a:r>
              <a:rPr lang="en-US" altLang="ja-JP" sz="2800" u="sng" smtClean="0">
                <a:latin typeface="HGP創英角ｺﾞｼｯｸUB" pitchFamily="50" charset="-128"/>
                <a:ea typeface="HGP創英角ｺﾞｼｯｸUB" pitchFamily="50" charset="-128"/>
              </a:rPr>
              <a:t>20</a:t>
            </a:r>
            <a:r>
              <a:rPr lang="ja-JP" altLang="en-US" sz="2800" u="sng" smtClean="0">
                <a:latin typeface="HGP創英角ｺﾞｼｯｸUB" pitchFamily="50" charset="-128"/>
                <a:ea typeface="HGP創英角ｺﾞｼｯｸUB" pitchFamily="50" charset="-128"/>
              </a:rPr>
              <a:t>世紀半ば（戦後）</a:t>
            </a:r>
            <a:endParaRPr lang="en-US" altLang="ja-JP" sz="2800" u="sng" smtClean="0">
              <a:latin typeface="HGP創英角ｺﾞｼｯｸUB" pitchFamily="50" charset="-128"/>
              <a:ea typeface="HGP創英角ｺﾞｼｯｸUB" pitchFamily="50" charset="-128"/>
            </a:endParaRPr>
          </a:p>
          <a:p>
            <a:pPr eaLnBrk="1" hangingPunct="1">
              <a:buFont typeface="Arial" charset="0"/>
              <a:buNone/>
            </a:pPr>
            <a:r>
              <a:rPr lang="ja-JP" altLang="en-US" smtClean="0">
                <a:latin typeface="HGP創英角ｺﾞｼｯｸUB" pitchFamily="50" charset="-128"/>
                <a:ea typeface="HGP創英角ｺﾞｼｯｸUB" pitchFamily="50" charset="-128"/>
              </a:rPr>
              <a:t>感染症などの急性疾患</a:t>
            </a:r>
            <a:endParaRPr lang="en-US" altLang="ja-JP" smtClean="0">
              <a:latin typeface="HGP創英角ｺﾞｼｯｸUB" pitchFamily="50" charset="-128"/>
              <a:ea typeface="HGP創英角ｺﾞｼｯｸUB" pitchFamily="50" charset="-128"/>
            </a:endParaRPr>
          </a:p>
          <a:p>
            <a:pPr eaLnBrk="1" hangingPunct="1">
              <a:buFont typeface="Arial" charset="0"/>
              <a:buNone/>
            </a:pPr>
            <a:endParaRPr lang="en-US" altLang="ja-JP" sz="1400" smtClean="0">
              <a:latin typeface="HGP創英角ｺﾞｼｯｸUB" pitchFamily="50" charset="-128"/>
              <a:ea typeface="HGP創英角ｺﾞｼｯｸUB" pitchFamily="50" charset="-128"/>
            </a:endParaRPr>
          </a:p>
          <a:p>
            <a:pPr eaLnBrk="1" hangingPunct="1">
              <a:buFont typeface="Arial" charset="0"/>
              <a:buNone/>
            </a:pPr>
            <a:endParaRPr lang="en-US" altLang="ja-JP" sz="1400" smtClean="0">
              <a:latin typeface="HGP創英角ｺﾞｼｯｸUB" pitchFamily="50" charset="-128"/>
              <a:ea typeface="HGP創英角ｺﾞｼｯｸUB" pitchFamily="50" charset="-128"/>
            </a:endParaRPr>
          </a:p>
          <a:p>
            <a:pPr eaLnBrk="1" hangingPunct="1">
              <a:buFont typeface="Arial" charset="0"/>
              <a:buNone/>
            </a:pPr>
            <a:endParaRPr lang="en-US" altLang="ja-JP" sz="1400" smtClean="0">
              <a:latin typeface="HGP創英角ｺﾞｼｯｸUB" pitchFamily="50" charset="-128"/>
              <a:ea typeface="HGP創英角ｺﾞｼｯｸUB" pitchFamily="50" charset="-128"/>
            </a:endParaRPr>
          </a:p>
          <a:p>
            <a:pPr eaLnBrk="1" hangingPunct="1">
              <a:buFont typeface="Arial" charset="0"/>
              <a:buNone/>
            </a:pPr>
            <a:endParaRPr lang="en-US" altLang="ja-JP" sz="2800" u="sng" smtClean="0">
              <a:latin typeface="HGP創英角ｺﾞｼｯｸUB" pitchFamily="50" charset="-128"/>
              <a:ea typeface="HGP創英角ｺﾞｼｯｸUB" pitchFamily="50" charset="-128"/>
            </a:endParaRPr>
          </a:p>
          <a:p>
            <a:pPr eaLnBrk="1" hangingPunct="1">
              <a:buFont typeface="Arial" charset="0"/>
              <a:buNone/>
            </a:pPr>
            <a:r>
              <a:rPr lang="ja-JP" altLang="en-US" sz="2800" u="sng" smtClean="0">
                <a:latin typeface="HGP創英角ｺﾞｼｯｸUB" pitchFamily="50" charset="-128"/>
                <a:ea typeface="HGP創英角ｺﾞｼｯｸUB" pitchFamily="50" charset="-128"/>
              </a:rPr>
              <a:t>近年</a:t>
            </a:r>
            <a:endParaRPr lang="en-US" altLang="ja-JP" sz="2800" u="sng" smtClean="0">
              <a:latin typeface="HGP創英角ｺﾞｼｯｸUB" pitchFamily="50" charset="-128"/>
              <a:ea typeface="HGP創英角ｺﾞｼｯｸUB" pitchFamily="50" charset="-128"/>
            </a:endParaRPr>
          </a:p>
          <a:p>
            <a:pPr eaLnBrk="1" hangingPunct="1">
              <a:buFont typeface="Arial" charset="0"/>
              <a:buNone/>
            </a:pPr>
            <a:r>
              <a:rPr lang="ja-JP" altLang="en-US" smtClean="0">
                <a:latin typeface="HGP創英角ｺﾞｼｯｸUB" pitchFamily="50" charset="-128"/>
                <a:ea typeface="HGP創英角ｺﾞｼｯｸUB" pitchFamily="50" charset="-128"/>
              </a:rPr>
              <a:t>生活習慣病等の慢性疾患</a:t>
            </a:r>
            <a:endParaRPr lang="en-US" altLang="ja-JP" smtClean="0">
              <a:latin typeface="HGP創英角ｺﾞｼｯｸUB" pitchFamily="50" charset="-128"/>
              <a:ea typeface="HGP創英角ｺﾞｼｯｸUB" pitchFamily="50" charset="-128"/>
            </a:endParaRPr>
          </a:p>
          <a:p>
            <a:pPr eaLnBrk="1" hangingPunct="1">
              <a:buFont typeface="Arial" charset="0"/>
              <a:buNone/>
            </a:pPr>
            <a:r>
              <a:rPr lang="ja-JP" altLang="en-US" smtClean="0">
                <a:latin typeface="HGP創英角ｺﾞｼｯｸUB" pitchFamily="50" charset="-128"/>
                <a:ea typeface="HGP創英角ｺﾞｼｯｸUB" pitchFamily="50" charset="-128"/>
              </a:rPr>
              <a:t>うつ病などの精神疾患</a:t>
            </a:r>
            <a:endParaRPr lang="en-US" altLang="ja-JP" smtClean="0">
              <a:latin typeface="HGP創英角ｺﾞｼｯｸUB" pitchFamily="50" charset="-128"/>
              <a:ea typeface="HGP創英角ｺﾞｼｯｸUB" pitchFamily="50" charset="-128"/>
            </a:endParaRPr>
          </a:p>
          <a:p>
            <a:pPr eaLnBrk="1" hangingPunct="1">
              <a:buFont typeface="Arial" charset="0"/>
              <a:buNone/>
            </a:pPr>
            <a:endParaRPr lang="en-US" altLang="ja-JP" smtClean="0">
              <a:latin typeface="HGP創英角ｺﾞｼｯｸUB" pitchFamily="50" charset="-128"/>
              <a:ea typeface="HGP創英角ｺﾞｼｯｸUB" pitchFamily="50" charset="-128"/>
            </a:endParaRPr>
          </a:p>
          <a:p>
            <a:pPr eaLnBrk="1" hangingPunct="1">
              <a:buFont typeface="Arial" charset="0"/>
              <a:buNone/>
            </a:pPr>
            <a:endParaRPr lang="en-US" altLang="ja-JP" smtClean="0">
              <a:latin typeface="HGP創英角ｺﾞｼｯｸUB" pitchFamily="50" charset="-128"/>
              <a:ea typeface="HGP創英角ｺﾞｼｯｸUB" pitchFamily="50" charset="-128"/>
            </a:endParaRPr>
          </a:p>
          <a:p>
            <a:pPr eaLnBrk="1" hangingPunct="1">
              <a:buFont typeface="Arial" charset="0"/>
              <a:buNone/>
            </a:pPr>
            <a:endParaRPr lang="en-US" altLang="ja-JP" smtClean="0">
              <a:latin typeface="HGP創英角ｺﾞｼｯｸUB" pitchFamily="50" charset="-128"/>
              <a:ea typeface="HGP創英角ｺﾞｼｯｸUB" pitchFamily="50" charset="-128"/>
            </a:endParaRPr>
          </a:p>
        </p:txBody>
      </p:sp>
      <p:sp>
        <p:nvSpPr>
          <p:cNvPr id="4" name="タイトル 1"/>
          <p:cNvSpPr txBox="1">
            <a:spLocks/>
          </p:cNvSpPr>
          <p:nvPr/>
        </p:nvSpPr>
        <p:spPr>
          <a:xfrm>
            <a:off x="457200" y="115888"/>
            <a:ext cx="82296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何故いま、社会とのつながりに着目？</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下矢印 11"/>
          <p:cNvSpPr/>
          <p:nvPr/>
        </p:nvSpPr>
        <p:spPr>
          <a:xfrm>
            <a:off x="1979613" y="3068638"/>
            <a:ext cx="1152525" cy="5762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コンテンツ プレースホルダ 2"/>
          <p:cNvSpPr txBox="1">
            <a:spLocks/>
          </p:cNvSpPr>
          <p:nvPr/>
        </p:nvSpPr>
        <p:spPr bwMode="auto">
          <a:xfrm>
            <a:off x="5219700" y="1555750"/>
            <a:ext cx="4105275" cy="792163"/>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「治療薬やワクチンの開発」</a:t>
            </a:r>
            <a:endParaRPr lang="en-US" altLang="ja-JP" sz="2400">
              <a:solidFill>
                <a:srgbClr val="FF0000"/>
              </a:solidFill>
              <a:latin typeface="HGP創英角ｺﾞｼｯｸUB" pitchFamily="50" charset="-128"/>
              <a:ea typeface="HGP創英角ｺﾞｼｯｸUB" pitchFamily="50" charset="-128"/>
            </a:endParaRPr>
          </a:p>
          <a:p>
            <a:pPr marL="342900" indent="-342900">
              <a:spcBef>
                <a:spcPct val="20000"/>
              </a:spcBef>
              <a:buFont typeface="Arial" charset="0"/>
              <a:buNone/>
            </a:pPr>
            <a:endParaRPr lang="en-US" altLang="ja-JP" sz="2400">
              <a:solidFill>
                <a:srgbClr val="FF0000"/>
              </a:solidFill>
              <a:latin typeface="HGP創英角ｺﾞｼｯｸUB" pitchFamily="50" charset="-128"/>
              <a:ea typeface="HGP創英角ｺﾞｼｯｸUB" pitchFamily="50" charset="-128"/>
            </a:endParaRPr>
          </a:p>
        </p:txBody>
      </p:sp>
      <p:sp>
        <p:nvSpPr>
          <p:cNvPr id="16" name="コンテンツ プレースホルダ 2"/>
          <p:cNvSpPr txBox="1">
            <a:spLocks/>
          </p:cNvSpPr>
          <p:nvPr/>
        </p:nvSpPr>
        <p:spPr bwMode="auto">
          <a:xfrm>
            <a:off x="5175250" y="3313113"/>
            <a:ext cx="4329113" cy="1555750"/>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「生活習慣の改善」</a:t>
            </a:r>
            <a:endParaRPr lang="en-US" altLang="ja-JP" sz="2400">
              <a:solidFill>
                <a:srgbClr val="FF0000"/>
              </a:solidFill>
              <a:latin typeface="HGP創英角ｺﾞｼｯｸUB" pitchFamily="50" charset="-128"/>
              <a:ea typeface="HGP創英角ｺﾞｼｯｸUB" pitchFamily="50" charset="-128"/>
            </a:endParaRPr>
          </a:p>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「日常生活でのストレス緩和」　</a:t>
            </a:r>
            <a:endParaRPr lang="en-US" altLang="ja-JP" sz="2400">
              <a:solidFill>
                <a:srgbClr val="FF0000"/>
              </a:solidFill>
              <a:latin typeface="HGP創英角ｺﾞｼｯｸUB" pitchFamily="50" charset="-128"/>
              <a:ea typeface="HGP創英角ｺﾞｼｯｸUB" pitchFamily="50" charset="-128"/>
            </a:endParaRPr>
          </a:p>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　　　　　　　　　　が重要に</a:t>
            </a:r>
            <a:endParaRPr lang="en-US" altLang="ja-JP" sz="2400">
              <a:solidFill>
                <a:srgbClr val="FF0000"/>
              </a:solidFill>
              <a:latin typeface="HGP創英角ｺﾞｼｯｸUB" pitchFamily="50" charset="-128"/>
              <a:ea typeface="HGP創英角ｺﾞｼｯｸUB" pitchFamily="50" charset="-128"/>
            </a:endParaRPr>
          </a:p>
        </p:txBody>
      </p:sp>
      <p:sp>
        <p:nvSpPr>
          <p:cNvPr id="17" name="下矢印 16"/>
          <p:cNvSpPr/>
          <p:nvPr/>
        </p:nvSpPr>
        <p:spPr>
          <a:xfrm>
            <a:off x="6516688" y="2492375"/>
            <a:ext cx="1152525" cy="5762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下矢印 12"/>
          <p:cNvSpPr/>
          <p:nvPr/>
        </p:nvSpPr>
        <p:spPr>
          <a:xfrm>
            <a:off x="6443663" y="4868863"/>
            <a:ext cx="1152525" cy="5762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角丸四角形 13"/>
          <p:cNvSpPr/>
          <p:nvPr/>
        </p:nvSpPr>
        <p:spPr>
          <a:xfrm>
            <a:off x="5100638" y="5446713"/>
            <a:ext cx="3935412" cy="9350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コンテンツ プレースホルダ 2"/>
          <p:cNvSpPr txBox="1">
            <a:spLocks/>
          </p:cNvSpPr>
          <p:nvPr/>
        </p:nvSpPr>
        <p:spPr bwMode="auto">
          <a:xfrm>
            <a:off x="5148263" y="5302250"/>
            <a:ext cx="4329112" cy="1555750"/>
          </a:xfrm>
          <a:prstGeom prst="rect">
            <a:avLst/>
          </a:prstGeom>
          <a:noFill/>
          <a:ln w="9525">
            <a:noFill/>
            <a:miter lim="800000"/>
            <a:headEnd/>
            <a:tailEnd/>
          </a:ln>
        </p:spPr>
        <p:txBody>
          <a:bodyPr/>
          <a:lstStyle/>
          <a:p>
            <a:pPr marL="342900" indent="-342900">
              <a:spcBef>
                <a:spcPct val="20000"/>
              </a:spcBef>
              <a:buFont typeface="Arial" charset="0"/>
              <a:buNone/>
            </a:pPr>
            <a:endParaRPr lang="en-US" altLang="ja-JP" sz="2400">
              <a:solidFill>
                <a:srgbClr val="FF0000"/>
              </a:solidFill>
              <a:latin typeface="HGP創英角ｺﾞｼｯｸUB" pitchFamily="50" charset="-128"/>
              <a:ea typeface="HGP創英角ｺﾞｼｯｸUB" pitchFamily="50" charset="-128"/>
            </a:endParaRPr>
          </a:p>
        </p:txBody>
      </p:sp>
      <p:sp>
        <p:nvSpPr>
          <p:cNvPr id="21" name="コンテンツ プレースホルダ 2"/>
          <p:cNvSpPr txBox="1">
            <a:spLocks/>
          </p:cNvSpPr>
          <p:nvPr/>
        </p:nvSpPr>
        <p:spPr bwMode="auto">
          <a:xfrm>
            <a:off x="5148263" y="5445125"/>
            <a:ext cx="4329112" cy="1555750"/>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「社会づくり、仕組みづくり」</a:t>
            </a:r>
            <a:endParaRPr lang="en-US" altLang="ja-JP" sz="2400">
              <a:solidFill>
                <a:srgbClr val="FF0000"/>
              </a:solidFill>
              <a:latin typeface="HGP創英角ｺﾞｼｯｸUB" pitchFamily="50" charset="-128"/>
              <a:ea typeface="HGP創英角ｺﾞｼｯｸUB" pitchFamily="50" charset="-128"/>
            </a:endParaRPr>
          </a:p>
          <a:p>
            <a:pPr marL="342900" indent="-342900">
              <a:spcBef>
                <a:spcPct val="20000"/>
              </a:spcBef>
              <a:buFont typeface="Arial" charset="0"/>
              <a:buNone/>
            </a:pPr>
            <a:r>
              <a:rPr lang="ja-JP" altLang="en-US" sz="2400">
                <a:solidFill>
                  <a:srgbClr val="FF0000"/>
                </a:solidFill>
                <a:latin typeface="HGP創英角ｺﾞｼｯｸUB" pitchFamily="50" charset="-128"/>
                <a:ea typeface="HGP創英角ｺﾞｼｯｸUB" pitchFamily="50" charset="-128"/>
              </a:rPr>
              <a:t>　　　　　　　　　　が重要に</a:t>
            </a:r>
            <a:endParaRPr lang="en-US" altLang="ja-JP" sz="2400">
              <a:solidFill>
                <a:srgbClr val="FF0000"/>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trips(down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nodePh="1">
                                  <p:stCondLst>
                                    <p:cond delay="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Effect transition="in" filter="strips(downLeft)">
                                      <p:cBhvr>
                                        <p:cTn id="32" dur="500"/>
                                        <p:tgtEl>
                                          <p:spTgt spid="2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5" grpId="1"/>
      <p:bldP spid="16" grpId="0"/>
      <p:bldP spid="17" grpId="0" animBg="1"/>
      <p:bldP spid="13" grpId="0" animBg="1"/>
      <p:bldP spid="14"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Grp="1" noChangeArrowheads="1"/>
          </p:cNvSpPr>
          <p:nvPr>
            <p:ph type="sldNum" sz="quarter" idx="12"/>
          </p:nvPr>
        </p:nvSpPr>
        <p:spPr/>
        <p:txBody>
          <a:bodyPr/>
          <a:lstStyle/>
          <a:p>
            <a:pPr>
              <a:defRPr/>
            </a:pPr>
            <a:fld id="{5CB968B1-2C89-4680-818C-346D39CE6DB8}" type="slidenum">
              <a:rPr lang="en-US" altLang="ja-JP"/>
              <a:pPr>
                <a:defRPr/>
              </a:pPr>
              <a:t>11</a:t>
            </a:fld>
            <a:endParaRPr lang="en-US" altLang="ja-JP"/>
          </a:p>
        </p:txBody>
      </p:sp>
      <p:sp>
        <p:nvSpPr>
          <p:cNvPr id="20" name="円/楕円 19"/>
          <p:cNvSpPr/>
          <p:nvPr/>
        </p:nvSpPr>
        <p:spPr>
          <a:xfrm>
            <a:off x="1116013" y="3717925"/>
            <a:ext cx="7272337" cy="2232025"/>
          </a:xfrm>
          <a:prstGeom prst="ellipse">
            <a:avLst/>
          </a:prstGeom>
          <a:solidFill>
            <a:srgbClr val="DDDD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正方形/長方形 3"/>
          <p:cNvSpPr/>
          <p:nvPr/>
        </p:nvSpPr>
        <p:spPr>
          <a:xfrm>
            <a:off x="2827338" y="5967413"/>
            <a:ext cx="747712" cy="630237"/>
          </a:xfrm>
          <a:prstGeom prst="rect">
            <a:avLst/>
          </a:prstGeom>
          <a:solidFill>
            <a:schemeClr val="bg2">
              <a:lumMod val="20000"/>
              <a:lumOff val="80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二等辺三角形 4"/>
          <p:cNvSpPr/>
          <p:nvPr/>
        </p:nvSpPr>
        <p:spPr>
          <a:xfrm>
            <a:off x="2578100" y="5427663"/>
            <a:ext cx="1287463" cy="539750"/>
          </a:xfrm>
          <a:prstGeom prst="triangle">
            <a:avLst/>
          </a:prstGeom>
          <a:solidFill>
            <a:schemeClr val="bg2">
              <a:lumMod val="20000"/>
              <a:lumOff val="80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スマイル 5"/>
          <p:cNvSpPr/>
          <p:nvPr/>
        </p:nvSpPr>
        <p:spPr>
          <a:xfrm>
            <a:off x="7064375" y="4751388"/>
            <a:ext cx="582613" cy="630237"/>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1581150" y="4211638"/>
            <a:ext cx="1744663" cy="990600"/>
          </a:xfrm>
          <a:prstGeom prst="ellipse">
            <a:avLst/>
          </a:prstGeom>
          <a:solidFill>
            <a:srgbClr val="FFCC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スマイル 7"/>
          <p:cNvSpPr/>
          <p:nvPr/>
        </p:nvSpPr>
        <p:spPr>
          <a:xfrm>
            <a:off x="1731963" y="4481513"/>
            <a:ext cx="347662" cy="376237"/>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スマイル 8"/>
          <p:cNvSpPr/>
          <p:nvPr/>
        </p:nvSpPr>
        <p:spPr>
          <a:xfrm>
            <a:off x="2230438" y="4779963"/>
            <a:ext cx="347662"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スマイル 9"/>
          <p:cNvSpPr/>
          <p:nvPr/>
        </p:nvSpPr>
        <p:spPr>
          <a:xfrm>
            <a:off x="2809875" y="4510088"/>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スマイル 10"/>
          <p:cNvSpPr/>
          <p:nvPr/>
        </p:nvSpPr>
        <p:spPr>
          <a:xfrm>
            <a:off x="2287588" y="4257675"/>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左右矢印 11"/>
          <p:cNvSpPr/>
          <p:nvPr/>
        </p:nvSpPr>
        <p:spPr>
          <a:xfrm rot="718066">
            <a:off x="3492500" y="4662488"/>
            <a:ext cx="914400" cy="40481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左右矢印 12"/>
          <p:cNvSpPr/>
          <p:nvPr/>
        </p:nvSpPr>
        <p:spPr>
          <a:xfrm>
            <a:off x="5319713" y="4841875"/>
            <a:ext cx="1466850" cy="404813"/>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タイトル 1"/>
          <p:cNvSpPr txBox="1">
            <a:spLocks/>
          </p:cNvSpPr>
          <p:nvPr/>
        </p:nvSpPr>
        <p:spPr bwMode="auto">
          <a:xfrm>
            <a:off x="2744788" y="3941763"/>
            <a:ext cx="2949575" cy="51911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ja-JP" altLang="en-US" sz="2000" kern="0" dirty="0">
                <a:solidFill>
                  <a:schemeClr val="accent2"/>
                </a:solidFill>
                <a:latin typeface="HGP創英角ｺﾞｼｯｸUB" pitchFamily="50" charset="-128"/>
                <a:ea typeface="HGP創英角ｺﾞｼｯｸUB" pitchFamily="50" charset="-128"/>
                <a:cs typeface="+mj-cs"/>
              </a:rPr>
              <a:t>社会参加・地域活動参加</a:t>
            </a:r>
          </a:p>
        </p:txBody>
      </p:sp>
      <p:sp>
        <p:nvSpPr>
          <p:cNvPr id="15" name="タイトル 1"/>
          <p:cNvSpPr txBox="1">
            <a:spLocks/>
          </p:cNvSpPr>
          <p:nvPr/>
        </p:nvSpPr>
        <p:spPr bwMode="auto">
          <a:xfrm>
            <a:off x="5029200" y="5472113"/>
            <a:ext cx="2949575" cy="519112"/>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chemeClr val="bg1">
                    <a:lumMod val="95000"/>
                  </a:schemeClr>
                </a:solidFill>
                <a:latin typeface="HGP創英角ｺﾞｼｯｸUB" pitchFamily="50" charset="-128"/>
                <a:ea typeface="HGP創英角ｺﾞｼｯｸUB" pitchFamily="50" charset="-128"/>
                <a:cs typeface="+mj-cs"/>
              </a:rPr>
              <a:t>人や近隣者とのつながり</a:t>
            </a:r>
            <a:endParaRPr lang="en-US" altLang="ja-JP" sz="2000" kern="0" dirty="0">
              <a:solidFill>
                <a:schemeClr val="bg1">
                  <a:lumMod val="95000"/>
                </a:schemeClr>
              </a:solidFill>
              <a:latin typeface="HGP創英角ｺﾞｼｯｸUB" pitchFamily="50" charset="-128"/>
              <a:ea typeface="HGP創英角ｺﾞｼｯｸUB" pitchFamily="50" charset="-128"/>
              <a:cs typeface="+mj-cs"/>
            </a:endParaRPr>
          </a:p>
          <a:p>
            <a:pPr eaLnBrk="0" fontAlgn="auto" hangingPunct="0">
              <a:spcBef>
                <a:spcPts val="0"/>
              </a:spcBef>
              <a:spcAft>
                <a:spcPts val="0"/>
              </a:spcAft>
              <a:defRPr/>
            </a:pPr>
            <a:r>
              <a:rPr lang="ja-JP" altLang="en-US" sz="2000" kern="0" dirty="0">
                <a:solidFill>
                  <a:schemeClr val="bg1">
                    <a:lumMod val="95000"/>
                  </a:schemeClr>
                </a:solidFill>
                <a:latin typeface="HGP創英角ｺﾞｼｯｸUB" pitchFamily="50" charset="-128"/>
                <a:ea typeface="HGP創英角ｺﾞｼｯｸUB" pitchFamily="50" charset="-128"/>
                <a:cs typeface="+mj-cs"/>
              </a:rPr>
              <a:t>（近所付き合いなど）</a:t>
            </a:r>
          </a:p>
        </p:txBody>
      </p:sp>
      <p:sp>
        <p:nvSpPr>
          <p:cNvPr id="16" name="ストライプ矢印 15"/>
          <p:cNvSpPr/>
          <p:nvPr/>
        </p:nvSpPr>
        <p:spPr>
          <a:xfrm rot="18913557">
            <a:off x="3498850" y="5508625"/>
            <a:ext cx="985838" cy="719138"/>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二等辺三角形 16"/>
          <p:cNvSpPr/>
          <p:nvPr/>
        </p:nvSpPr>
        <p:spPr>
          <a:xfrm>
            <a:off x="4406900" y="5157788"/>
            <a:ext cx="579438" cy="584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スマイル 17"/>
          <p:cNvSpPr/>
          <p:nvPr/>
        </p:nvSpPr>
        <p:spPr>
          <a:xfrm>
            <a:off x="4406900" y="4797425"/>
            <a:ext cx="581025" cy="63023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角丸四角形 18"/>
          <p:cNvSpPr/>
          <p:nvPr/>
        </p:nvSpPr>
        <p:spPr>
          <a:xfrm>
            <a:off x="1414463" y="3897313"/>
            <a:ext cx="4237037" cy="1935162"/>
          </a:xfrm>
          <a:prstGeom prst="roundRect">
            <a:avLst/>
          </a:prstGeom>
          <a:noFill/>
          <a:ln w="5715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タイトル 1"/>
          <p:cNvSpPr txBox="1">
            <a:spLocks/>
          </p:cNvSpPr>
          <p:nvPr/>
        </p:nvSpPr>
        <p:spPr bwMode="auto">
          <a:xfrm>
            <a:off x="3563938" y="6223000"/>
            <a:ext cx="3240087" cy="519113"/>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chemeClr val="bg1">
                    <a:lumMod val="75000"/>
                  </a:schemeClr>
                </a:solidFill>
                <a:latin typeface="HGP創英角ｺﾞｼｯｸUB" pitchFamily="50" charset="-128"/>
                <a:ea typeface="HGP創英角ｺﾞｼｯｸUB" pitchFamily="50" charset="-128"/>
                <a:cs typeface="+mj-cs"/>
              </a:rPr>
              <a:t>家から出る（閉じこもり予防）</a:t>
            </a:r>
          </a:p>
        </p:txBody>
      </p:sp>
      <p:sp>
        <p:nvSpPr>
          <p:cNvPr id="22" name="コンテンツ プレースホルダ 2"/>
          <p:cNvSpPr txBox="1">
            <a:spLocks/>
          </p:cNvSpPr>
          <p:nvPr/>
        </p:nvSpPr>
        <p:spPr>
          <a:xfrm>
            <a:off x="900113" y="1052513"/>
            <a:ext cx="8243887" cy="2520950"/>
          </a:xfrm>
          <a:prstGeom prst="rect">
            <a:avLst/>
          </a:prstGeom>
        </p:spPr>
        <p:txBody>
          <a:bodyPr/>
          <a:lstStyle/>
          <a:p>
            <a:pPr marL="342900" indent="-342900" fontAlgn="auto">
              <a:lnSpc>
                <a:spcPct val="130000"/>
              </a:lnSpc>
              <a:spcBef>
                <a:spcPct val="20000"/>
              </a:spcBef>
              <a:spcAft>
                <a:spcPts val="0"/>
              </a:spcAft>
              <a:buFont typeface="Arial" pitchFamily="34" charset="0"/>
              <a:buNone/>
              <a:defRPr/>
            </a:pPr>
            <a:r>
              <a:rPr lang="ja-JP" altLang="en-US" sz="3000" dirty="0">
                <a:solidFill>
                  <a:schemeClr val="bg1">
                    <a:lumMod val="75000"/>
                  </a:schemeClr>
                </a:solidFill>
                <a:latin typeface="HGP創英角ｺﾞｼｯｸUB" pitchFamily="50" charset="-128"/>
                <a:ea typeface="HGP創英角ｺﾞｼｯｸUB" pitchFamily="50" charset="-128"/>
              </a:rPr>
              <a:t>・家に閉じこもらない</a:t>
            </a:r>
            <a:endParaRPr lang="en-US" altLang="ja-JP" sz="3000" dirty="0">
              <a:solidFill>
                <a:schemeClr val="bg1">
                  <a:lumMod val="75000"/>
                </a:schemeClr>
              </a:solidFill>
              <a:latin typeface="HGP創英角ｺﾞｼｯｸUB" pitchFamily="50" charset="-128"/>
              <a:ea typeface="HGP創英角ｺﾞｼｯｸUB" pitchFamily="50" charset="-128"/>
            </a:endParaRPr>
          </a:p>
          <a:p>
            <a:pPr marL="342900" indent="-342900" fontAlgn="auto">
              <a:lnSpc>
                <a:spcPct val="130000"/>
              </a:lnSpc>
              <a:spcBef>
                <a:spcPct val="20000"/>
              </a:spcBef>
              <a:spcAft>
                <a:spcPts val="0"/>
              </a:spcAft>
              <a:buFont typeface="Arial" pitchFamily="34" charset="0"/>
              <a:buNone/>
              <a:defRPr/>
            </a:pPr>
            <a:r>
              <a:rPr lang="ja-JP" altLang="en-US" sz="3000" dirty="0">
                <a:solidFill>
                  <a:schemeClr val="bg1">
                    <a:lumMod val="75000"/>
                  </a:schemeClr>
                </a:solidFill>
                <a:latin typeface="HGP創英角ｺﾞｼｯｸUB" pitchFamily="50" charset="-128"/>
                <a:ea typeface="HGP創英角ｺﾞｼｯｸUB" pitchFamily="50" charset="-128"/>
              </a:rPr>
              <a:t>・人とつながる </a:t>
            </a:r>
            <a:r>
              <a:rPr lang="ja-JP" altLang="en-US" sz="2400" dirty="0">
                <a:solidFill>
                  <a:schemeClr val="bg1">
                    <a:lumMod val="75000"/>
                  </a:schemeClr>
                </a:solidFill>
                <a:latin typeface="HGP創英角ｺﾞｼｯｸUB" pitchFamily="50" charset="-128"/>
                <a:ea typeface="HGP創英角ｺﾞｼｯｸUB" pitchFamily="50" charset="-128"/>
              </a:rPr>
              <a:t>（ネットやチャットではなく、より直接的に）</a:t>
            </a:r>
            <a:endParaRPr lang="en-US" altLang="ja-JP" sz="2400" dirty="0">
              <a:solidFill>
                <a:schemeClr val="bg1">
                  <a:lumMod val="75000"/>
                </a:schemeClr>
              </a:solidFill>
              <a:latin typeface="HGP創英角ｺﾞｼｯｸUB" pitchFamily="50" charset="-128"/>
              <a:ea typeface="HGP創英角ｺﾞｼｯｸUB" pitchFamily="50" charset="-128"/>
            </a:endParaRPr>
          </a:p>
          <a:p>
            <a:pPr marL="342900" indent="-342900" fontAlgn="auto">
              <a:lnSpc>
                <a:spcPct val="130000"/>
              </a:lnSpc>
              <a:spcBef>
                <a:spcPct val="20000"/>
              </a:spcBef>
              <a:spcAft>
                <a:spcPts val="0"/>
              </a:spcAft>
              <a:buFont typeface="Arial" pitchFamily="34" charset="0"/>
              <a:buNone/>
              <a:defRPr/>
            </a:pPr>
            <a:r>
              <a:rPr lang="ja-JP" altLang="en-US" sz="3000" dirty="0">
                <a:latin typeface="HGP創英角ｺﾞｼｯｸUB" pitchFamily="50" charset="-128"/>
                <a:ea typeface="HGP創英角ｺﾞｼｯｸUB" pitchFamily="50" charset="-128"/>
              </a:rPr>
              <a:t>・組織やグループに参加する</a:t>
            </a:r>
            <a:endParaRPr lang="en-US" altLang="ja-JP" sz="3000" dirty="0">
              <a:latin typeface="HGP創英角ｺﾞｼｯｸUB" pitchFamily="50" charset="-128"/>
              <a:ea typeface="HGP創英角ｺﾞｼｯｸUB" pitchFamily="50" charset="-128"/>
            </a:endParaRPr>
          </a:p>
          <a:p>
            <a:pPr marL="342900" indent="-342900" fontAlgn="auto">
              <a:lnSpc>
                <a:spcPts val="2200"/>
              </a:lnSpc>
              <a:spcBef>
                <a:spcPct val="20000"/>
              </a:spcBef>
              <a:spcAft>
                <a:spcPts val="0"/>
              </a:spcAft>
              <a:buFont typeface="Arial" pitchFamily="34" charset="0"/>
              <a:buNone/>
              <a:defRPr/>
            </a:pPr>
            <a:r>
              <a:rPr lang="ja-JP" altLang="en-US" sz="3000" dirty="0">
                <a:latin typeface="HGP創英角ｺﾞｼｯｸUB" pitchFamily="50" charset="-128"/>
                <a:ea typeface="HGP創英角ｺﾞｼｯｸUB" pitchFamily="50" charset="-128"/>
              </a:rPr>
              <a:t>　　　　　　　　</a:t>
            </a:r>
            <a:r>
              <a:rPr lang="ja-JP" altLang="en-US" sz="2400" dirty="0">
                <a:latin typeface="HGP創英角ｺﾞｼｯｸUB" pitchFamily="50" charset="-128"/>
                <a:ea typeface="HGP創英角ｺﾞｼｯｸUB" pitchFamily="50" charset="-128"/>
              </a:rPr>
              <a:t>（一人の活動ではなく、複数人で行う活動）</a:t>
            </a:r>
            <a:endParaRPr lang="en-US" altLang="ja-JP" sz="2400" dirty="0">
              <a:latin typeface="HGP創英角ｺﾞｼｯｸUB" pitchFamily="50" charset="-128"/>
              <a:ea typeface="HGP創英角ｺﾞｼｯｸUB" pitchFamily="50" charset="-128"/>
            </a:endParaRPr>
          </a:p>
        </p:txBody>
      </p:sp>
      <p:sp>
        <p:nvSpPr>
          <p:cNvPr id="23" name="タイトル 1"/>
          <p:cNvSpPr txBox="1">
            <a:spLocks/>
          </p:cNvSpPr>
          <p:nvPr/>
        </p:nvSpPr>
        <p:spPr>
          <a:xfrm>
            <a:off x="457200" y="115888"/>
            <a:ext cx="82296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社会とのつながり：健康との関係</a:t>
            </a:r>
          </a:p>
        </p:txBody>
      </p:sp>
      <p:sp>
        <p:nvSpPr>
          <p:cNvPr id="24" name="正方形/長方形 2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0F930EB6-E62D-4659-9221-41859834E255}" type="slidenum">
              <a:rPr lang="ja-JP" altLang="en-US"/>
              <a:pPr>
                <a:defRPr/>
              </a:pPr>
              <a:t>12</a:t>
            </a:fld>
            <a:endParaRPr lang="ja-JP" altLang="en-US"/>
          </a:p>
        </p:txBody>
      </p:sp>
      <p:sp>
        <p:nvSpPr>
          <p:cNvPr id="390146" name="Rectangle 2"/>
          <p:cNvSpPr>
            <a:spLocks noGrp="1" noChangeArrowheads="1"/>
          </p:cNvSpPr>
          <p:nvPr>
            <p:ph type="ctrTitle"/>
          </p:nvPr>
        </p:nvSpPr>
        <p:spPr>
          <a:xfrm>
            <a:off x="1042988" y="1557338"/>
            <a:ext cx="6172200" cy="1893887"/>
          </a:xfrm>
        </p:spPr>
        <p:txBody>
          <a:bodyPr/>
          <a:lstStyle/>
          <a:p>
            <a:pPr eaLnBrk="1" hangingPunct="1"/>
            <a:endParaRPr lang="ja-JP" altLang="ja-JP" smtClean="0"/>
          </a:p>
        </p:txBody>
      </p:sp>
      <p:sp>
        <p:nvSpPr>
          <p:cNvPr id="80899" name="Rectangle 3"/>
          <p:cNvSpPr>
            <a:spLocks noGrp="1" noChangeArrowheads="1"/>
          </p:cNvSpPr>
          <p:nvPr>
            <p:ph type="subTitle" idx="1"/>
          </p:nvPr>
        </p:nvSpPr>
        <p:spPr>
          <a:xfrm>
            <a:off x="2286000" y="5003800"/>
            <a:ext cx="6172200" cy="1371600"/>
          </a:xfrm>
        </p:spPr>
        <p:txBody>
          <a:bodyPr rtlCol="0">
            <a:normAutofit/>
          </a:bodyPr>
          <a:lstStyle/>
          <a:p>
            <a:pPr eaLnBrk="1" fontAlgn="auto" hangingPunct="1">
              <a:spcAft>
                <a:spcPts val="0"/>
              </a:spcAft>
              <a:buFont typeface="Arial" pitchFamily="34" charset="0"/>
              <a:buNone/>
              <a:defRPr/>
            </a:pPr>
            <a:endParaRPr lang="ja-JP" altLang="ja-JP" smtClean="0"/>
          </a:p>
        </p:txBody>
      </p:sp>
      <p:pic>
        <p:nvPicPr>
          <p:cNvPr id="390148" name="Picture 1"/>
          <p:cNvPicPr>
            <a:picLocks noChangeAspect="1" noChangeArrowheads="1"/>
          </p:cNvPicPr>
          <p:nvPr/>
        </p:nvPicPr>
        <p:blipFill>
          <a:blip r:embed="rId3" cstate="print"/>
          <a:srcRect/>
          <a:stretch>
            <a:fillRect/>
          </a:stretch>
        </p:blipFill>
        <p:spPr bwMode="auto">
          <a:xfrm>
            <a:off x="323850" y="260350"/>
            <a:ext cx="8388350" cy="6334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FAE6FBC-594E-41E2-8475-04DC06BAB42E}" type="slidenum">
              <a:rPr lang="en-US" altLang="ja-JP"/>
              <a:pPr>
                <a:defRPr/>
              </a:pPr>
              <a:t>13</a:t>
            </a:fld>
            <a:endParaRPr lang="en-US" altLang="ja-JP"/>
          </a:p>
        </p:txBody>
      </p:sp>
      <p:sp>
        <p:nvSpPr>
          <p:cNvPr id="392194" name="コンテンツ プレースホルダ 1"/>
          <p:cNvSpPr>
            <a:spLocks noGrp="1"/>
          </p:cNvSpPr>
          <p:nvPr>
            <p:ph/>
          </p:nvPr>
        </p:nvSpPr>
        <p:spPr>
          <a:xfrm>
            <a:off x="457200" y="274638"/>
            <a:ext cx="8229600" cy="5851525"/>
          </a:xfrm>
        </p:spPr>
        <p:txBody>
          <a:bodyPr/>
          <a:lstStyle/>
          <a:p>
            <a:pPr eaLnBrk="1" hangingPunct="1"/>
            <a:endParaRPr lang="ja-JP" altLang="en-US" smtClean="0"/>
          </a:p>
        </p:txBody>
      </p:sp>
      <p:sp>
        <p:nvSpPr>
          <p:cNvPr id="392195" name="正方形/長方形 2"/>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2196" name="正方形/長方形 3"/>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6" name="テキスト ボックス 5"/>
          <p:cNvSpPr txBox="1"/>
          <p:nvPr/>
        </p:nvSpPr>
        <p:spPr>
          <a:xfrm>
            <a:off x="395288" y="404813"/>
            <a:ext cx="8431212" cy="584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dirty="0">
                <a:latin typeface="HGP創英角ｺﾞｼｯｸUB" pitchFamily="50" charset="-128"/>
                <a:ea typeface="HGP創英角ｺﾞｼｯｸUB" pitchFamily="50" charset="-128"/>
              </a:rPr>
              <a:t>社会参加と総死亡（静岡県高齢者コホート研究）</a:t>
            </a:r>
          </a:p>
        </p:txBody>
      </p:sp>
      <p:sp>
        <p:nvSpPr>
          <p:cNvPr id="10" name="四角形吹き出し 9"/>
          <p:cNvSpPr/>
          <p:nvPr/>
        </p:nvSpPr>
        <p:spPr>
          <a:xfrm>
            <a:off x="4140200" y="2276475"/>
            <a:ext cx="1223963" cy="504825"/>
          </a:xfrm>
          <a:prstGeom prst="wedgeRectCallout">
            <a:avLst>
              <a:gd name="adj1" fmla="val -24533"/>
              <a:gd name="adj2" fmla="val 81106"/>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dirty="0">
                <a:latin typeface="HGP創英角ｺﾞｼｯｸUB" pitchFamily="50" charset="-128"/>
                <a:ea typeface="HGP創英角ｺﾞｼｯｸUB" pitchFamily="50" charset="-128"/>
              </a:rPr>
              <a:t>事あり</a:t>
            </a:r>
          </a:p>
        </p:txBody>
      </p:sp>
      <p:pic>
        <p:nvPicPr>
          <p:cNvPr id="392199" name="Picture 1"/>
          <p:cNvPicPr>
            <a:picLocks noChangeAspect="1" noChangeArrowheads="1"/>
          </p:cNvPicPr>
          <p:nvPr/>
        </p:nvPicPr>
        <p:blipFill>
          <a:blip r:embed="rId3" cstate="print"/>
          <a:srcRect/>
          <a:stretch>
            <a:fillRect/>
          </a:stretch>
        </p:blipFill>
        <p:spPr bwMode="auto">
          <a:xfrm>
            <a:off x="179388" y="1268413"/>
            <a:ext cx="8567737" cy="5040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3BD6FA44-E5B8-454D-AD5B-DCEB240B9BEB}" type="slidenum">
              <a:rPr lang="en-US" altLang="ja-JP"/>
              <a:pPr>
                <a:defRPr/>
              </a:pPr>
              <a:t>14</a:t>
            </a:fld>
            <a:endParaRPr lang="en-US" altLang="ja-JP"/>
          </a:p>
        </p:txBody>
      </p:sp>
      <p:sp>
        <p:nvSpPr>
          <p:cNvPr id="394242" name="正方形/長方形 2"/>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4243" name="正方形/長方形 3"/>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4244" name="正方形/長方形 5"/>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4245" name="コンテンツ プレースホルダ 6"/>
          <p:cNvSpPr>
            <a:spLocks noGrp="1"/>
          </p:cNvSpPr>
          <p:nvPr>
            <p:ph/>
          </p:nvPr>
        </p:nvSpPr>
        <p:spPr>
          <a:xfrm>
            <a:off x="457200" y="274638"/>
            <a:ext cx="8229600" cy="5851525"/>
          </a:xfrm>
        </p:spPr>
        <p:txBody>
          <a:bodyPr/>
          <a:lstStyle/>
          <a:p>
            <a:pPr eaLnBrk="1" hangingPunct="1"/>
            <a:endParaRPr lang="ja-JP" altLang="en-US" smtClean="0"/>
          </a:p>
        </p:txBody>
      </p:sp>
      <p:sp>
        <p:nvSpPr>
          <p:cNvPr id="394246" name="正方形/長方形 7"/>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10" name="テキスト ボックス 9"/>
          <p:cNvSpPr txBox="1"/>
          <p:nvPr/>
        </p:nvSpPr>
        <p:spPr>
          <a:xfrm>
            <a:off x="395288" y="404813"/>
            <a:ext cx="8431212" cy="584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dirty="0">
                <a:latin typeface="HGP創英角ｺﾞｼｯｸUB" pitchFamily="50" charset="-128"/>
                <a:ea typeface="HGP創英角ｺﾞｼｯｸUB" pitchFamily="50" charset="-128"/>
              </a:rPr>
              <a:t>社会参加と総死亡（静岡県高齢者コホート研究）</a:t>
            </a:r>
          </a:p>
        </p:txBody>
      </p:sp>
      <p:pic>
        <p:nvPicPr>
          <p:cNvPr id="394248" name="Picture 1"/>
          <p:cNvPicPr>
            <a:picLocks noChangeAspect="1" noChangeArrowheads="1"/>
          </p:cNvPicPr>
          <p:nvPr/>
        </p:nvPicPr>
        <p:blipFill>
          <a:blip r:embed="rId3" cstate="print"/>
          <a:srcRect/>
          <a:stretch>
            <a:fillRect/>
          </a:stretch>
        </p:blipFill>
        <p:spPr bwMode="auto">
          <a:xfrm>
            <a:off x="395288" y="1125538"/>
            <a:ext cx="8334375" cy="532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30483AC4-835E-4F34-879E-773840171378}" type="slidenum">
              <a:rPr lang="en-US" altLang="ja-JP"/>
              <a:pPr>
                <a:defRPr/>
              </a:pPr>
              <a:t>15</a:t>
            </a:fld>
            <a:endParaRPr lang="en-US" altLang="ja-JP"/>
          </a:p>
        </p:txBody>
      </p:sp>
      <p:sp>
        <p:nvSpPr>
          <p:cNvPr id="396290" name="正方形/長方形 2"/>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6291" name="正方形/長方形 3"/>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6292" name="正方形/長方形 5"/>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396293" name="コンテンツ プレースホルダ 6"/>
          <p:cNvSpPr>
            <a:spLocks noGrp="1"/>
          </p:cNvSpPr>
          <p:nvPr>
            <p:ph/>
          </p:nvPr>
        </p:nvSpPr>
        <p:spPr>
          <a:xfrm>
            <a:off x="457200" y="274638"/>
            <a:ext cx="8229600" cy="5851525"/>
          </a:xfrm>
        </p:spPr>
        <p:txBody>
          <a:bodyPr/>
          <a:lstStyle/>
          <a:p>
            <a:pPr eaLnBrk="1" hangingPunct="1"/>
            <a:endParaRPr lang="ja-JP" altLang="en-US" smtClean="0"/>
          </a:p>
        </p:txBody>
      </p:sp>
      <p:sp>
        <p:nvSpPr>
          <p:cNvPr id="396294" name="正方形/長方形 7"/>
          <p:cNvSpPr>
            <a:spLocks noChangeArrowheads="1"/>
          </p:cNvSpPr>
          <p:nvPr/>
        </p:nvSpPr>
        <p:spPr bwMode="auto">
          <a:xfrm>
            <a:off x="2286000" y="2967038"/>
            <a:ext cx="4572000" cy="923925"/>
          </a:xfrm>
          <a:prstGeom prst="rect">
            <a:avLst/>
          </a:prstGeom>
          <a:noFill/>
          <a:ln w="9525">
            <a:noFill/>
            <a:miter lim="800000"/>
            <a:headEnd/>
            <a:tailEnd/>
          </a:ln>
        </p:spPr>
        <p:txBody>
          <a:bodyPr>
            <a:spAutoFit/>
          </a:bodyPr>
          <a:lstStyle/>
          <a:p>
            <a:endParaRPr lang="ja-JP" altLang="en-US">
              <a:ea typeface="ＭＳ Ｐゴシック" charset="-128"/>
            </a:endParaRPr>
          </a:p>
          <a:p>
            <a:endParaRPr lang="ja-JP" altLang="en-US">
              <a:ea typeface="ＭＳ Ｐゴシック" charset="-128"/>
            </a:endParaRPr>
          </a:p>
          <a:p>
            <a:endParaRPr lang="ja-JP" altLang="en-US">
              <a:ea typeface="ＭＳ Ｐゴシック" charset="-128"/>
            </a:endParaRPr>
          </a:p>
        </p:txBody>
      </p:sp>
      <p:sp>
        <p:nvSpPr>
          <p:cNvPr id="11" name="テキスト ボックス 10"/>
          <p:cNvSpPr txBox="1"/>
          <p:nvPr/>
        </p:nvSpPr>
        <p:spPr>
          <a:xfrm>
            <a:off x="395288" y="404813"/>
            <a:ext cx="8431212" cy="584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dirty="0">
                <a:latin typeface="HGP創英角ｺﾞｼｯｸUB" pitchFamily="50" charset="-128"/>
                <a:ea typeface="HGP創英角ｺﾞｼｯｸUB" pitchFamily="50" charset="-128"/>
              </a:rPr>
              <a:t>社会参加と総死亡（静岡県高齢者コホート研究）</a:t>
            </a:r>
          </a:p>
        </p:txBody>
      </p:sp>
      <p:pic>
        <p:nvPicPr>
          <p:cNvPr id="396296" name="Picture 1"/>
          <p:cNvPicPr>
            <a:picLocks noChangeAspect="1" noChangeArrowheads="1"/>
          </p:cNvPicPr>
          <p:nvPr/>
        </p:nvPicPr>
        <p:blipFill>
          <a:blip r:embed="rId3" cstate="print"/>
          <a:srcRect/>
          <a:stretch>
            <a:fillRect/>
          </a:stretch>
        </p:blipFill>
        <p:spPr bwMode="auto">
          <a:xfrm>
            <a:off x="395288" y="1268413"/>
            <a:ext cx="8537575" cy="4968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p:txBody>
          <a:bodyPr/>
          <a:lstStyle/>
          <a:p>
            <a:pPr>
              <a:defRPr/>
            </a:pPr>
            <a:fld id="{F022BA05-465C-4B68-A435-430CFBCB9175}" type="slidenum">
              <a:rPr lang="en-US" altLang="ja-JP"/>
              <a:pPr>
                <a:defRPr/>
              </a:pPr>
              <a:t>16</a:t>
            </a:fld>
            <a:endParaRPr lang="en-US" altLang="ja-JP"/>
          </a:p>
        </p:txBody>
      </p:sp>
      <p:sp>
        <p:nvSpPr>
          <p:cNvPr id="11" name="Rectangle 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a:defRPr/>
            </a:pPr>
            <a:fld id="{53BF0BE3-6311-4E6B-A09C-6DE9B205110A}" type="slidenum">
              <a:rPr lang="en-US" altLang="en-US" sz="1200">
                <a:solidFill>
                  <a:srgbClr val="000000"/>
                </a:solidFill>
                <a:latin typeface="+mj-lt"/>
                <a:ea typeface="+mn-ea"/>
              </a:rPr>
              <a:pPr algn="r">
                <a:defRPr/>
              </a:pPr>
              <a:t>16</a:t>
            </a:fld>
            <a:endParaRPr lang="en-US" altLang="en-US" sz="1200">
              <a:solidFill>
                <a:srgbClr val="000000"/>
              </a:solidFill>
              <a:latin typeface="+mj-lt"/>
              <a:ea typeface="+mn-ea"/>
            </a:endParaRPr>
          </a:p>
        </p:txBody>
      </p:sp>
      <p:graphicFrame>
        <p:nvGraphicFramePr>
          <p:cNvPr id="65548" name="Object 12"/>
          <p:cNvGraphicFramePr>
            <a:graphicFrameLocks noChangeAspect="1"/>
          </p:cNvGraphicFramePr>
          <p:nvPr/>
        </p:nvGraphicFramePr>
        <p:xfrm>
          <a:off x="107950" y="2066925"/>
          <a:ext cx="8372475" cy="3933825"/>
        </p:xfrm>
        <a:graphic>
          <a:graphicData uri="http://schemas.openxmlformats.org/presentationml/2006/ole">
            <p:oleObj spid="_x0000_s65548" r:id="rId4" imgW="8370533" imgH="3932261" progId="Excel.Sheet.8">
              <p:embed/>
            </p:oleObj>
          </a:graphicData>
        </a:graphic>
      </p:graphicFrame>
      <p:sp>
        <p:nvSpPr>
          <p:cNvPr id="65551" name="Text Box 7"/>
          <p:cNvSpPr txBox="1">
            <a:spLocks noChangeArrowheads="1"/>
          </p:cNvSpPr>
          <p:nvPr/>
        </p:nvSpPr>
        <p:spPr bwMode="auto">
          <a:xfrm>
            <a:off x="6991350" y="2338388"/>
            <a:ext cx="1252538" cy="946150"/>
          </a:xfrm>
          <a:prstGeom prst="rect">
            <a:avLst/>
          </a:prstGeom>
          <a:solidFill>
            <a:schemeClr val="bg1"/>
          </a:solidFill>
          <a:ln w="9525">
            <a:noFill/>
            <a:miter lim="800000"/>
            <a:headEnd/>
            <a:tailEnd/>
          </a:ln>
        </p:spPr>
        <p:txBody>
          <a:bodyPr wrap="none">
            <a:spAutoFit/>
          </a:bodyPr>
          <a:lstStyle/>
          <a:p>
            <a:r>
              <a:rPr lang="ja-JP" altLang="en-US" sz="2800">
                <a:ea typeface="ＭＳ Ｐゴシック" charset="-128"/>
              </a:rPr>
              <a:t>死亡率</a:t>
            </a:r>
          </a:p>
          <a:p>
            <a:r>
              <a:rPr lang="ja-JP" altLang="en-US" sz="2800">
                <a:ea typeface="ＭＳ Ｐゴシック" charset="-128"/>
              </a:rPr>
              <a:t>▲</a:t>
            </a:r>
            <a:r>
              <a:rPr lang="en-US" altLang="ja-JP" sz="2800">
                <a:ea typeface="ＭＳ Ｐゴシック" charset="-128"/>
              </a:rPr>
              <a:t>51%</a:t>
            </a:r>
          </a:p>
        </p:txBody>
      </p:sp>
      <p:sp>
        <p:nvSpPr>
          <p:cNvPr id="65552" name="Text Box 8"/>
          <p:cNvSpPr txBox="1">
            <a:spLocks noChangeArrowheads="1"/>
          </p:cNvSpPr>
          <p:nvPr/>
        </p:nvSpPr>
        <p:spPr bwMode="auto">
          <a:xfrm>
            <a:off x="4832350" y="2266950"/>
            <a:ext cx="1252538" cy="946150"/>
          </a:xfrm>
          <a:prstGeom prst="rect">
            <a:avLst/>
          </a:prstGeom>
          <a:solidFill>
            <a:schemeClr val="bg1"/>
          </a:solidFill>
          <a:ln w="9525">
            <a:noFill/>
            <a:miter lim="800000"/>
            <a:headEnd/>
            <a:tailEnd/>
          </a:ln>
        </p:spPr>
        <p:txBody>
          <a:bodyPr wrap="none">
            <a:spAutoFit/>
          </a:bodyPr>
          <a:lstStyle/>
          <a:p>
            <a:r>
              <a:rPr lang="ja-JP" altLang="en-US" sz="2800">
                <a:ea typeface="ＭＳ Ｐゴシック" charset="-128"/>
              </a:rPr>
              <a:t>死亡率</a:t>
            </a:r>
          </a:p>
          <a:p>
            <a:r>
              <a:rPr lang="ja-JP" altLang="en-US" sz="2800">
                <a:ea typeface="ＭＳ Ｐゴシック" charset="-128"/>
              </a:rPr>
              <a:t>▲</a:t>
            </a:r>
            <a:r>
              <a:rPr lang="en-US" altLang="ja-JP" sz="2800">
                <a:ea typeface="ＭＳ Ｐゴシック" charset="-128"/>
              </a:rPr>
              <a:t>32%</a:t>
            </a:r>
          </a:p>
        </p:txBody>
      </p:sp>
      <p:sp>
        <p:nvSpPr>
          <p:cNvPr id="140296" name="AutoShape 9"/>
          <p:cNvSpPr>
            <a:spLocks noChangeArrowheads="1"/>
          </p:cNvSpPr>
          <p:nvPr/>
        </p:nvSpPr>
        <p:spPr bwMode="auto">
          <a:xfrm>
            <a:off x="4068763" y="2276475"/>
            <a:ext cx="936625" cy="1081088"/>
          </a:xfrm>
          <a:prstGeom prst="downArrow">
            <a:avLst>
              <a:gd name="adj1" fmla="val 44407"/>
              <a:gd name="adj2" fmla="val 45079"/>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defRPr/>
            </a:pPr>
            <a:endParaRPr lang="ja-JP" altLang="en-US"/>
          </a:p>
        </p:txBody>
      </p:sp>
      <p:sp>
        <p:nvSpPr>
          <p:cNvPr id="140297" name="AutoShape 10"/>
          <p:cNvSpPr>
            <a:spLocks noChangeArrowheads="1"/>
          </p:cNvSpPr>
          <p:nvPr/>
        </p:nvSpPr>
        <p:spPr bwMode="auto">
          <a:xfrm>
            <a:off x="6270625" y="2276475"/>
            <a:ext cx="936625" cy="1658938"/>
          </a:xfrm>
          <a:prstGeom prst="downArrow">
            <a:avLst>
              <a:gd name="adj1" fmla="val 47120"/>
              <a:gd name="adj2" fmla="val 51061"/>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defRPr/>
            </a:pPr>
            <a:endParaRPr lang="ja-JP" altLang="en-US"/>
          </a:p>
        </p:txBody>
      </p:sp>
      <p:sp>
        <p:nvSpPr>
          <p:cNvPr id="65555" name="Text Box 11"/>
          <p:cNvSpPr txBox="1">
            <a:spLocks noChangeArrowheads="1"/>
          </p:cNvSpPr>
          <p:nvPr/>
        </p:nvSpPr>
        <p:spPr bwMode="auto">
          <a:xfrm>
            <a:off x="755650" y="6308725"/>
            <a:ext cx="5653088" cy="366713"/>
          </a:xfrm>
          <a:prstGeom prst="rect">
            <a:avLst/>
          </a:prstGeom>
          <a:noFill/>
          <a:ln w="9525">
            <a:noFill/>
            <a:miter lim="800000"/>
            <a:headEnd/>
            <a:tailEnd/>
          </a:ln>
        </p:spPr>
        <p:txBody>
          <a:bodyPr wrap="none">
            <a:spAutoFit/>
          </a:bodyPr>
          <a:lstStyle/>
          <a:p>
            <a:r>
              <a:rPr lang="ja-JP" altLang="en-US">
                <a:ea typeface="ＭＳ Ｐゴシック" charset="-128"/>
              </a:rPr>
              <a:t>* 性別、年齢、体格指数、喫煙状況で調整したハザード比</a:t>
            </a:r>
          </a:p>
        </p:txBody>
      </p:sp>
      <p:sp>
        <p:nvSpPr>
          <p:cNvPr id="65556" name="Text Box 12"/>
          <p:cNvSpPr txBox="1">
            <a:spLocks noChangeArrowheads="1"/>
          </p:cNvSpPr>
          <p:nvPr/>
        </p:nvSpPr>
        <p:spPr bwMode="auto">
          <a:xfrm>
            <a:off x="6011863" y="5876925"/>
            <a:ext cx="1425575" cy="369888"/>
          </a:xfrm>
          <a:prstGeom prst="rect">
            <a:avLst/>
          </a:prstGeom>
          <a:noFill/>
          <a:ln w="9525">
            <a:noFill/>
            <a:miter lim="800000"/>
            <a:headEnd/>
            <a:tailEnd/>
          </a:ln>
        </p:spPr>
        <p:txBody>
          <a:bodyPr wrap="none">
            <a:spAutoFit/>
          </a:bodyPr>
          <a:lstStyle/>
          <a:p>
            <a:r>
              <a:rPr lang="ja-JP" altLang="en-US">
                <a:latin typeface="HGP創英角ｺﾞｼｯｸUB" pitchFamily="50" charset="-128"/>
                <a:ea typeface="HGP創英角ｺﾞｼｯｸUB" pitchFamily="50" charset="-128"/>
              </a:rPr>
              <a:t>（３要因あり）</a:t>
            </a:r>
          </a:p>
        </p:txBody>
      </p:sp>
      <p:sp>
        <p:nvSpPr>
          <p:cNvPr id="12" name="テキスト ボックス 11"/>
          <p:cNvSpPr txBox="1"/>
          <p:nvPr/>
        </p:nvSpPr>
        <p:spPr>
          <a:xfrm>
            <a:off x="395288" y="404813"/>
            <a:ext cx="8431212" cy="584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dirty="0">
                <a:latin typeface="HGP創英角ｺﾞｼｯｸUB" pitchFamily="50" charset="-128"/>
                <a:ea typeface="HGP創英角ｺﾞｼｯｸUB" pitchFamily="50" charset="-128"/>
              </a:rPr>
              <a:t>社会参加と総死亡（静岡県高齢者コホート研究）</a:t>
            </a:r>
          </a:p>
        </p:txBody>
      </p:sp>
      <p:sp>
        <p:nvSpPr>
          <p:cNvPr id="13" name="テキスト ボックス 12"/>
          <p:cNvSpPr txBox="1"/>
          <p:nvPr/>
        </p:nvSpPr>
        <p:spPr>
          <a:xfrm>
            <a:off x="1331913" y="1196975"/>
            <a:ext cx="6226175" cy="584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dirty="0">
                <a:solidFill>
                  <a:schemeClr val="accent2"/>
                </a:solidFill>
                <a:latin typeface="HGP創英角ｺﾞｼｯｸUB" pitchFamily="50" charset="-128"/>
                <a:ea typeface="HGP創英角ｺﾞｼｯｸUB" pitchFamily="50" charset="-128"/>
              </a:rPr>
              <a:t>運動・栄養・社会参加の有無と死亡</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 5"/>
          <p:cNvSpPr>
            <a:spLocks noGrp="1"/>
          </p:cNvSpPr>
          <p:nvPr>
            <p:ph type="sldNum" sz="quarter" idx="12"/>
          </p:nvPr>
        </p:nvSpPr>
        <p:spPr/>
        <p:txBody>
          <a:bodyPr/>
          <a:lstStyle/>
          <a:p>
            <a:pPr>
              <a:defRPr/>
            </a:pPr>
            <a:fld id="{266759F1-5CE6-480A-902D-1D6EA6D10E9B}" type="slidenum">
              <a:rPr lang="ja-JP" altLang="en-US"/>
              <a:pPr>
                <a:defRPr/>
              </a:pPr>
              <a:t>17</a:t>
            </a:fld>
            <a:endParaRPr lang="ja-JP" altLang="en-US"/>
          </a:p>
        </p:txBody>
      </p:sp>
      <p:cxnSp>
        <p:nvCxnSpPr>
          <p:cNvPr id="79" name="直線矢印コネクタ 78"/>
          <p:cNvCxnSpPr/>
          <p:nvPr/>
        </p:nvCxnSpPr>
        <p:spPr>
          <a:xfrm>
            <a:off x="6011863" y="2276475"/>
            <a:ext cx="1368425" cy="12239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6011863" y="3213100"/>
            <a:ext cx="1296987"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6011863" y="4149725"/>
            <a:ext cx="1296987" cy="215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6011863" y="4437063"/>
            <a:ext cx="1368425"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3203575" y="1916113"/>
            <a:ext cx="2881313" cy="6492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正方形/長方形 71"/>
          <p:cNvSpPr/>
          <p:nvPr/>
        </p:nvSpPr>
        <p:spPr>
          <a:xfrm>
            <a:off x="611188" y="6453188"/>
            <a:ext cx="8064500"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050" b="1" dirty="0">
                <a:solidFill>
                  <a:schemeClr val="tx1"/>
                </a:solidFill>
                <a:latin typeface="+mj-lt"/>
                <a:ea typeface="+mj-ea"/>
              </a:rPr>
              <a:t>Aida et al. Assessing the association between all-cause mortality and multiple aspects of individual social capital among the older Japanese. BMC Public Health 2011;11:499.</a:t>
            </a:r>
            <a:endParaRPr lang="ja-JP" altLang="en-US" sz="1050" b="1" dirty="0">
              <a:solidFill>
                <a:schemeClr val="tx1"/>
              </a:solidFill>
              <a:latin typeface="+mj-lt"/>
              <a:ea typeface="+mj-ea"/>
            </a:endParaRPr>
          </a:p>
        </p:txBody>
      </p:sp>
      <p:sp>
        <p:nvSpPr>
          <p:cNvPr id="51" name="角丸四角形 50"/>
          <p:cNvSpPr/>
          <p:nvPr/>
        </p:nvSpPr>
        <p:spPr>
          <a:xfrm>
            <a:off x="3203575" y="2924175"/>
            <a:ext cx="2881313" cy="6492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正方形/長方形 48"/>
          <p:cNvSpPr/>
          <p:nvPr/>
        </p:nvSpPr>
        <p:spPr>
          <a:xfrm>
            <a:off x="3203575" y="2997200"/>
            <a:ext cx="2881313"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ボランティア活動への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52" name="角丸四角形 51"/>
          <p:cNvSpPr/>
          <p:nvPr/>
        </p:nvSpPr>
        <p:spPr>
          <a:xfrm>
            <a:off x="3203575" y="4005263"/>
            <a:ext cx="2881313" cy="6477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 name="正方形/長方形 53"/>
          <p:cNvSpPr/>
          <p:nvPr/>
        </p:nvSpPr>
        <p:spPr>
          <a:xfrm>
            <a:off x="3203575" y="1989138"/>
            <a:ext cx="2881313"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スポーツ関係の組織活動への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56" name="角丸四角形 55"/>
          <p:cNvSpPr/>
          <p:nvPr/>
        </p:nvSpPr>
        <p:spPr>
          <a:xfrm>
            <a:off x="3203575" y="5013325"/>
            <a:ext cx="2881313" cy="6477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0" name="正方形/長方形 59"/>
          <p:cNvSpPr/>
          <p:nvPr/>
        </p:nvSpPr>
        <p:spPr>
          <a:xfrm>
            <a:off x="3132138" y="4076700"/>
            <a:ext cx="30241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余暇活動（レクリエーション）への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63" name="角丸四角形 62"/>
          <p:cNvSpPr/>
          <p:nvPr/>
        </p:nvSpPr>
        <p:spPr>
          <a:xfrm>
            <a:off x="179388" y="2349500"/>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正方形/長方形 63"/>
          <p:cNvSpPr/>
          <p:nvPr/>
        </p:nvSpPr>
        <p:spPr>
          <a:xfrm>
            <a:off x="179388" y="2420938"/>
            <a:ext cx="2879725"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政治関係の団体や会への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65" name="角丸四角形 64"/>
          <p:cNvSpPr/>
          <p:nvPr/>
        </p:nvSpPr>
        <p:spPr>
          <a:xfrm>
            <a:off x="179388" y="3429000"/>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 name="正方形/長方形 65"/>
          <p:cNvSpPr/>
          <p:nvPr/>
        </p:nvSpPr>
        <p:spPr>
          <a:xfrm>
            <a:off x="179388" y="3500438"/>
            <a:ext cx="28797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業界団体・同業者団体への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0" name="角丸四角形 69"/>
          <p:cNvSpPr/>
          <p:nvPr/>
        </p:nvSpPr>
        <p:spPr>
          <a:xfrm>
            <a:off x="179388" y="4508500"/>
            <a:ext cx="2879725" cy="649288"/>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正方形/長方形 70"/>
          <p:cNvSpPr/>
          <p:nvPr/>
        </p:nvSpPr>
        <p:spPr>
          <a:xfrm>
            <a:off x="179388" y="4581525"/>
            <a:ext cx="2879725"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消費者活動団体への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4" name="正方形/長方形 73"/>
          <p:cNvSpPr/>
          <p:nvPr/>
        </p:nvSpPr>
        <p:spPr>
          <a:xfrm>
            <a:off x="3203575" y="5084763"/>
            <a:ext cx="2881313"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宗教関係の団体や会への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5" name="角丸四角形 74"/>
          <p:cNvSpPr/>
          <p:nvPr/>
        </p:nvSpPr>
        <p:spPr>
          <a:xfrm>
            <a:off x="179388" y="5589588"/>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正方形/長方形 75"/>
          <p:cNvSpPr/>
          <p:nvPr/>
        </p:nvSpPr>
        <p:spPr>
          <a:xfrm>
            <a:off x="179388" y="5661025"/>
            <a:ext cx="28797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自治会・町内会への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8" name="正方形/長方形 77"/>
          <p:cNvSpPr/>
          <p:nvPr/>
        </p:nvSpPr>
        <p:spPr>
          <a:xfrm>
            <a:off x="7164388" y="3716338"/>
            <a:ext cx="18002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solidFill>
                  <a:schemeClr val="tx1"/>
                </a:solidFill>
              </a:rPr>
              <a:t>4</a:t>
            </a:r>
            <a:r>
              <a:rPr lang="ja-JP" altLang="en-US" sz="2800" b="1" dirty="0">
                <a:solidFill>
                  <a:schemeClr val="tx1"/>
                </a:solidFill>
              </a:rPr>
              <a:t>年後の</a:t>
            </a:r>
            <a:endParaRPr lang="en-US" altLang="ja-JP" sz="2800" b="1" dirty="0">
              <a:solidFill>
                <a:schemeClr val="tx1"/>
              </a:solidFill>
            </a:endParaRPr>
          </a:p>
          <a:p>
            <a:pPr algn="ctr" fontAlgn="auto">
              <a:spcBef>
                <a:spcPts val="0"/>
              </a:spcBef>
              <a:spcAft>
                <a:spcPts val="0"/>
              </a:spcAft>
              <a:defRPr/>
            </a:pPr>
            <a:r>
              <a:rPr lang="ja-JP" altLang="en-US" sz="2800" b="1" dirty="0">
                <a:solidFill>
                  <a:schemeClr val="tx1"/>
                </a:solidFill>
              </a:rPr>
              <a:t>総死亡</a:t>
            </a:r>
            <a:endParaRPr lang="en-US" altLang="ja-JP" sz="2800" b="1" dirty="0">
              <a:solidFill>
                <a:schemeClr val="tx1"/>
              </a:solidFill>
            </a:endParaRPr>
          </a:p>
        </p:txBody>
      </p:sp>
      <p:sp>
        <p:nvSpPr>
          <p:cNvPr id="89" name="正方形/長方形 88"/>
          <p:cNvSpPr/>
          <p:nvPr/>
        </p:nvSpPr>
        <p:spPr>
          <a:xfrm>
            <a:off x="6084888" y="3573463"/>
            <a:ext cx="86360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0.66</a:t>
            </a:r>
            <a:r>
              <a:rPr lang="ja-JP" altLang="en-US" b="1" dirty="0">
                <a:solidFill>
                  <a:schemeClr val="tx1"/>
                </a:solidFill>
              </a:rPr>
              <a:t>倍</a:t>
            </a:r>
          </a:p>
        </p:txBody>
      </p:sp>
      <p:sp>
        <p:nvSpPr>
          <p:cNvPr id="90" name="正方形/長方形 89"/>
          <p:cNvSpPr/>
          <p:nvPr/>
        </p:nvSpPr>
        <p:spPr>
          <a:xfrm>
            <a:off x="6443663" y="2492375"/>
            <a:ext cx="865187"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0.69</a:t>
            </a:r>
            <a:r>
              <a:rPr lang="ja-JP" altLang="en-US" b="1" dirty="0">
                <a:solidFill>
                  <a:schemeClr val="tx1"/>
                </a:solidFill>
              </a:rPr>
              <a:t>倍</a:t>
            </a:r>
          </a:p>
        </p:txBody>
      </p:sp>
      <p:sp>
        <p:nvSpPr>
          <p:cNvPr id="91" name="正方形/長方形 90"/>
          <p:cNvSpPr/>
          <p:nvPr/>
        </p:nvSpPr>
        <p:spPr>
          <a:xfrm>
            <a:off x="6084888" y="4292600"/>
            <a:ext cx="8636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0.79</a:t>
            </a:r>
            <a:r>
              <a:rPr lang="ja-JP" altLang="en-US" b="1" dirty="0">
                <a:solidFill>
                  <a:schemeClr val="tx1"/>
                </a:solidFill>
              </a:rPr>
              <a:t>倍</a:t>
            </a:r>
          </a:p>
        </p:txBody>
      </p:sp>
      <p:sp>
        <p:nvSpPr>
          <p:cNvPr id="92" name="正方形/長方形 91"/>
          <p:cNvSpPr/>
          <p:nvPr/>
        </p:nvSpPr>
        <p:spPr>
          <a:xfrm>
            <a:off x="6300788" y="5084763"/>
            <a:ext cx="8636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0.77</a:t>
            </a:r>
            <a:r>
              <a:rPr lang="ja-JP" altLang="en-US" b="1" dirty="0">
                <a:solidFill>
                  <a:schemeClr val="tx1"/>
                </a:solidFill>
              </a:rPr>
              <a:t>倍</a:t>
            </a:r>
          </a:p>
        </p:txBody>
      </p:sp>
      <p:sp>
        <p:nvSpPr>
          <p:cNvPr id="94" name="正方形/長方形 93"/>
          <p:cNvSpPr/>
          <p:nvPr/>
        </p:nvSpPr>
        <p:spPr>
          <a:xfrm>
            <a:off x="539750" y="1700213"/>
            <a:ext cx="1008063"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u="sng" dirty="0">
                <a:solidFill>
                  <a:schemeClr val="tx1"/>
                </a:solidFill>
                <a:latin typeface="HGP創英角ｺﾞｼｯｸUB" pitchFamily="50" charset="-128"/>
                <a:ea typeface="HGP創英角ｺﾞｼｯｸUB" pitchFamily="50" charset="-128"/>
              </a:rPr>
              <a:t>男性</a:t>
            </a:r>
          </a:p>
        </p:txBody>
      </p:sp>
      <p:sp>
        <p:nvSpPr>
          <p:cNvPr id="36" name="タイトル 1"/>
          <p:cNvSpPr txBox="1">
            <a:spLocks/>
          </p:cNvSpPr>
          <p:nvPr/>
        </p:nvSpPr>
        <p:spPr>
          <a:xfrm>
            <a:off x="457200" y="44450"/>
            <a:ext cx="8686800" cy="649288"/>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どんな組織に参加することが健康にいいか？</a:t>
            </a:r>
          </a:p>
        </p:txBody>
      </p:sp>
      <p:sp>
        <p:nvSpPr>
          <p:cNvPr id="37" name="正方形/長方形 36"/>
          <p:cNvSpPr/>
          <p:nvPr/>
        </p:nvSpPr>
        <p:spPr>
          <a:xfrm>
            <a:off x="468313" y="693738"/>
            <a:ext cx="8675687" cy="71437"/>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正方形/長方形 37"/>
          <p:cNvSpPr/>
          <p:nvPr/>
        </p:nvSpPr>
        <p:spPr>
          <a:xfrm>
            <a:off x="1258888" y="836613"/>
            <a:ext cx="6481762" cy="792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　愛知県に在住する</a:t>
            </a:r>
            <a:r>
              <a:rPr lang="en-US" altLang="ja-JP" sz="2000" b="1" dirty="0">
                <a:solidFill>
                  <a:schemeClr val="tx1"/>
                </a:solidFill>
                <a:latin typeface="HG丸ｺﾞｼｯｸM-PRO" pitchFamily="50" charset="-128"/>
                <a:ea typeface="HG丸ｺﾞｼｯｸM-PRO" pitchFamily="50" charset="-128"/>
              </a:rPr>
              <a:t>65</a:t>
            </a:r>
            <a:r>
              <a:rPr lang="ja-JP" altLang="en-US" sz="2000" b="1" dirty="0">
                <a:solidFill>
                  <a:schemeClr val="tx1"/>
                </a:solidFill>
                <a:latin typeface="HG丸ｺﾞｼｯｸM-PRO" pitchFamily="50" charset="-128"/>
                <a:ea typeface="HG丸ｺﾞｼｯｸM-PRO" pitchFamily="50" charset="-128"/>
              </a:rPr>
              <a:t>歳以上の地域住民</a:t>
            </a:r>
            <a:r>
              <a:rPr lang="en-US" altLang="ja-JP" sz="2000" b="1" dirty="0">
                <a:solidFill>
                  <a:schemeClr val="tx1"/>
                </a:solidFill>
                <a:latin typeface="HG丸ｺﾞｼｯｸM-PRO" pitchFamily="50" charset="-128"/>
                <a:ea typeface="HG丸ｺﾞｼｯｸM-PRO" pitchFamily="50" charset="-128"/>
              </a:rPr>
              <a:t>14,668</a:t>
            </a:r>
            <a:r>
              <a:rPr lang="ja-JP" altLang="en-US" sz="2000" b="1" dirty="0">
                <a:solidFill>
                  <a:schemeClr val="tx1"/>
                </a:solidFill>
                <a:latin typeface="HG丸ｺﾞｼｯｸM-PRO" pitchFamily="50" charset="-128"/>
                <a:ea typeface="HG丸ｺﾞｼｯｸM-PRO" pitchFamily="50" charset="-128"/>
              </a:rPr>
              <a:t>名</a:t>
            </a:r>
            <a:endParaRPr lang="en-US" altLang="ja-JP" sz="2000"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　</a:t>
            </a:r>
            <a:r>
              <a:rPr lang="ja-JP" altLang="en-US" sz="2000" b="1" u="sng" dirty="0">
                <a:solidFill>
                  <a:schemeClr val="tx1"/>
                </a:solidFill>
                <a:latin typeface="HG丸ｺﾞｼｯｸM-PRO" pitchFamily="50" charset="-128"/>
                <a:ea typeface="HG丸ｺﾞｼｯｸM-PRO" pitchFamily="50" charset="-128"/>
              </a:rPr>
              <a:t>組織・グループ活動参加</a:t>
            </a:r>
            <a:r>
              <a:rPr lang="en-US" altLang="ja-JP" sz="2000" b="1" dirty="0">
                <a:solidFill>
                  <a:schemeClr val="tx1"/>
                </a:solidFill>
                <a:latin typeface="HG丸ｺﾞｼｯｸM-PRO" pitchFamily="50" charset="-128"/>
                <a:ea typeface="HG丸ｺﾞｼｯｸM-PRO" pitchFamily="50" charset="-128"/>
              </a:rPr>
              <a:t>, </a:t>
            </a:r>
            <a:r>
              <a:rPr lang="ja-JP" altLang="en-US" sz="2000" b="1" dirty="0">
                <a:solidFill>
                  <a:schemeClr val="tx1"/>
                </a:solidFill>
                <a:latin typeface="HG丸ｺﾞｼｯｸM-PRO" pitchFamily="50" charset="-128"/>
                <a:ea typeface="HG丸ｺﾞｼｯｸM-PRO" pitchFamily="50" charset="-128"/>
              </a:rPr>
              <a:t>および</a:t>
            </a:r>
            <a:r>
              <a:rPr lang="ja-JP" altLang="en-US" sz="2000" b="1" u="sng" dirty="0">
                <a:solidFill>
                  <a:schemeClr val="tx1"/>
                </a:solidFill>
                <a:latin typeface="HG丸ｺﾞｼｯｸM-PRO" pitchFamily="50" charset="-128"/>
                <a:ea typeface="HG丸ｺﾞｼｯｸM-PRO" pitchFamily="50" charset="-128"/>
              </a:rPr>
              <a:t>友人と会う頻度</a:t>
            </a:r>
            <a:endParaRPr lang="en-US" altLang="ja-JP" sz="2000" b="1" dirty="0">
              <a:solidFill>
                <a:schemeClr val="tx1"/>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 5"/>
          <p:cNvSpPr>
            <a:spLocks noGrp="1"/>
          </p:cNvSpPr>
          <p:nvPr>
            <p:ph type="sldNum" sz="quarter" idx="12"/>
          </p:nvPr>
        </p:nvSpPr>
        <p:spPr/>
        <p:txBody>
          <a:bodyPr/>
          <a:lstStyle/>
          <a:p>
            <a:pPr>
              <a:defRPr/>
            </a:pPr>
            <a:fld id="{74938BCC-E2C2-4970-9A14-80FA1B05C43C}" type="slidenum">
              <a:rPr lang="ja-JP" altLang="en-US"/>
              <a:pPr>
                <a:defRPr/>
              </a:pPr>
              <a:t>18</a:t>
            </a:fld>
            <a:endParaRPr lang="ja-JP" altLang="en-US"/>
          </a:p>
        </p:txBody>
      </p:sp>
      <p:cxnSp>
        <p:nvCxnSpPr>
          <p:cNvPr id="79" name="直線矢印コネクタ 78"/>
          <p:cNvCxnSpPr/>
          <p:nvPr/>
        </p:nvCxnSpPr>
        <p:spPr>
          <a:xfrm>
            <a:off x="6011863" y="2276475"/>
            <a:ext cx="1368425" cy="12239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6011863" y="4149725"/>
            <a:ext cx="1296987" cy="215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3203575" y="1916113"/>
            <a:ext cx="2881313" cy="6492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正方形/長方形 71"/>
          <p:cNvSpPr/>
          <p:nvPr/>
        </p:nvSpPr>
        <p:spPr>
          <a:xfrm>
            <a:off x="611188" y="6453188"/>
            <a:ext cx="8064500"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050" b="1" dirty="0">
                <a:solidFill>
                  <a:schemeClr val="tx1"/>
                </a:solidFill>
                <a:latin typeface="+mj-lt"/>
                <a:ea typeface="+mj-ea"/>
              </a:rPr>
              <a:t>Aida et al. Assessing the association between all-cause mortality and multiple aspects of individual social capital among the older Japanese. BMC Public Health 2011;11:499.</a:t>
            </a:r>
            <a:endParaRPr lang="ja-JP" altLang="en-US" sz="1050" b="1" dirty="0">
              <a:solidFill>
                <a:schemeClr val="tx1"/>
              </a:solidFill>
              <a:latin typeface="+mj-lt"/>
              <a:ea typeface="+mj-ea"/>
            </a:endParaRPr>
          </a:p>
        </p:txBody>
      </p:sp>
      <p:sp>
        <p:nvSpPr>
          <p:cNvPr id="51" name="角丸四角形 50"/>
          <p:cNvSpPr/>
          <p:nvPr/>
        </p:nvSpPr>
        <p:spPr>
          <a:xfrm>
            <a:off x="3203575" y="2924175"/>
            <a:ext cx="2881313" cy="649288"/>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正方形/長方形 48"/>
          <p:cNvSpPr/>
          <p:nvPr/>
        </p:nvSpPr>
        <p:spPr>
          <a:xfrm>
            <a:off x="3203575" y="2997200"/>
            <a:ext cx="2881313"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ボランティア活動への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52" name="角丸四角形 51"/>
          <p:cNvSpPr/>
          <p:nvPr/>
        </p:nvSpPr>
        <p:spPr>
          <a:xfrm>
            <a:off x="3203575" y="4005263"/>
            <a:ext cx="2881313" cy="6477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 name="正方形/長方形 53"/>
          <p:cNvSpPr/>
          <p:nvPr/>
        </p:nvSpPr>
        <p:spPr>
          <a:xfrm>
            <a:off x="3203575" y="1989138"/>
            <a:ext cx="2881313"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スポーツ関係の組織活動への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56" name="角丸四角形 55"/>
          <p:cNvSpPr/>
          <p:nvPr/>
        </p:nvSpPr>
        <p:spPr>
          <a:xfrm>
            <a:off x="3203575" y="5013325"/>
            <a:ext cx="2881313" cy="647700"/>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0" name="正方形/長方形 59"/>
          <p:cNvSpPr/>
          <p:nvPr/>
        </p:nvSpPr>
        <p:spPr>
          <a:xfrm>
            <a:off x="3132138" y="4076700"/>
            <a:ext cx="30241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余暇活動（レクリエーション）への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63" name="角丸四角形 62"/>
          <p:cNvSpPr/>
          <p:nvPr/>
        </p:nvSpPr>
        <p:spPr>
          <a:xfrm>
            <a:off x="179388" y="2349500"/>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正方形/長方形 63"/>
          <p:cNvSpPr/>
          <p:nvPr/>
        </p:nvSpPr>
        <p:spPr>
          <a:xfrm>
            <a:off x="179388" y="2420938"/>
            <a:ext cx="2879725"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政治関係の団体や会への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65" name="角丸四角形 64"/>
          <p:cNvSpPr/>
          <p:nvPr/>
        </p:nvSpPr>
        <p:spPr>
          <a:xfrm>
            <a:off x="179388" y="3429000"/>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 name="正方形/長方形 65"/>
          <p:cNvSpPr/>
          <p:nvPr/>
        </p:nvSpPr>
        <p:spPr>
          <a:xfrm>
            <a:off x="179388" y="3500438"/>
            <a:ext cx="28797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業界団体・同業者団体への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0" name="角丸四角形 69"/>
          <p:cNvSpPr/>
          <p:nvPr/>
        </p:nvSpPr>
        <p:spPr>
          <a:xfrm>
            <a:off x="179388" y="4508500"/>
            <a:ext cx="2879725" cy="649288"/>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正方形/長方形 70"/>
          <p:cNvSpPr/>
          <p:nvPr/>
        </p:nvSpPr>
        <p:spPr>
          <a:xfrm>
            <a:off x="179388" y="4581525"/>
            <a:ext cx="2879725"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消費者活動団体への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4" name="正方形/長方形 73"/>
          <p:cNvSpPr/>
          <p:nvPr/>
        </p:nvSpPr>
        <p:spPr>
          <a:xfrm>
            <a:off x="3203575" y="5084763"/>
            <a:ext cx="2881313"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宗教関係の団体や会への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5" name="角丸四角形 74"/>
          <p:cNvSpPr/>
          <p:nvPr/>
        </p:nvSpPr>
        <p:spPr>
          <a:xfrm>
            <a:off x="179388" y="5589588"/>
            <a:ext cx="2879725" cy="6477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正方形/長方形 75"/>
          <p:cNvSpPr/>
          <p:nvPr/>
        </p:nvSpPr>
        <p:spPr>
          <a:xfrm>
            <a:off x="179388" y="5661025"/>
            <a:ext cx="28797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自治会・町内会への</a:t>
            </a:r>
            <a:endParaRPr lang="en-US" altLang="ja-JP" sz="1600" b="1" dirty="0">
              <a:solidFill>
                <a:schemeClr val="tx1"/>
              </a:solidFill>
            </a:endParaRPr>
          </a:p>
          <a:p>
            <a:pPr algn="ctr" fontAlgn="auto">
              <a:spcBef>
                <a:spcPts val="0"/>
              </a:spcBef>
              <a:spcAft>
                <a:spcPts val="0"/>
              </a:spcAft>
              <a:defRPr/>
            </a:pPr>
            <a:r>
              <a:rPr lang="ja-JP" altLang="en-US" sz="1600" b="1" dirty="0">
                <a:solidFill>
                  <a:schemeClr val="tx1"/>
                </a:solidFill>
              </a:rPr>
              <a:t>参加あり</a:t>
            </a:r>
            <a:endParaRPr lang="en-US" altLang="ja-JP" sz="1600" b="1" dirty="0">
              <a:solidFill>
                <a:schemeClr val="tx1"/>
              </a:solidFill>
            </a:endParaRPr>
          </a:p>
        </p:txBody>
      </p:sp>
      <p:sp>
        <p:nvSpPr>
          <p:cNvPr id="78" name="正方形/長方形 77"/>
          <p:cNvSpPr/>
          <p:nvPr/>
        </p:nvSpPr>
        <p:spPr>
          <a:xfrm>
            <a:off x="7164388" y="3716338"/>
            <a:ext cx="18002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b="1" dirty="0">
                <a:solidFill>
                  <a:schemeClr val="tx1"/>
                </a:solidFill>
              </a:rPr>
              <a:t>4</a:t>
            </a:r>
            <a:r>
              <a:rPr lang="ja-JP" altLang="en-US" sz="2800" b="1" dirty="0">
                <a:solidFill>
                  <a:schemeClr val="tx1"/>
                </a:solidFill>
              </a:rPr>
              <a:t>年後の</a:t>
            </a:r>
            <a:endParaRPr lang="en-US" altLang="ja-JP" sz="2800" b="1" dirty="0">
              <a:solidFill>
                <a:schemeClr val="tx1"/>
              </a:solidFill>
            </a:endParaRPr>
          </a:p>
          <a:p>
            <a:pPr algn="ctr" fontAlgn="auto">
              <a:spcBef>
                <a:spcPts val="0"/>
              </a:spcBef>
              <a:spcAft>
                <a:spcPts val="0"/>
              </a:spcAft>
              <a:defRPr/>
            </a:pPr>
            <a:r>
              <a:rPr lang="ja-JP" altLang="en-US" sz="2800" b="1" dirty="0">
                <a:solidFill>
                  <a:schemeClr val="tx1"/>
                </a:solidFill>
              </a:rPr>
              <a:t>総死亡</a:t>
            </a:r>
            <a:endParaRPr lang="en-US" altLang="ja-JP" sz="2800" b="1" dirty="0">
              <a:solidFill>
                <a:schemeClr val="tx1"/>
              </a:solidFill>
            </a:endParaRPr>
          </a:p>
        </p:txBody>
      </p:sp>
      <p:sp>
        <p:nvSpPr>
          <p:cNvPr id="94" name="正方形/長方形 93"/>
          <p:cNvSpPr/>
          <p:nvPr/>
        </p:nvSpPr>
        <p:spPr>
          <a:xfrm>
            <a:off x="539750" y="1700213"/>
            <a:ext cx="1008063"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u="sng" dirty="0">
                <a:solidFill>
                  <a:schemeClr val="tx1"/>
                </a:solidFill>
                <a:latin typeface="HGP創英角ｺﾞｼｯｸUB" pitchFamily="50" charset="-128"/>
                <a:ea typeface="HGP創英角ｺﾞｼｯｸUB" pitchFamily="50" charset="-128"/>
              </a:rPr>
              <a:t>女性</a:t>
            </a:r>
          </a:p>
        </p:txBody>
      </p:sp>
      <p:sp>
        <p:nvSpPr>
          <p:cNvPr id="36" name="タイトル 1"/>
          <p:cNvSpPr txBox="1">
            <a:spLocks/>
          </p:cNvSpPr>
          <p:nvPr/>
        </p:nvSpPr>
        <p:spPr>
          <a:xfrm>
            <a:off x="457200" y="44450"/>
            <a:ext cx="8686800" cy="649288"/>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どんな組織に参加することが健康にいいか？</a:t>
            </a:r>
          </a:p>
        </p:txBody>
      </p:sp>
      <p:sp>
        <p:nvSpPr>
          <p:cNvPr id="37" name="正方形/長方形 36"/>
          <p:cNvSpPr/>
          <p:nvPr/>
        </p:nvSpPr>
        <p:spPr>
          <a:xfrm>
            <a:off x="468313" y="693738"/>
            <a:ext cx="8675687" cy="71437"/>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正方形/長方形 37"/>
          <p:cNvSpPr/>
          <p:nvPr/>
        </p:nvSpPr>
        <p:spPr>
          <a:xfrm>
            <a:off x="1258888" y="836613"/>
            <a:ext cx="6481762" cy="792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　愛知県に在住する</a:t>
            </a:r>
            <a:r>
              <a:rPr lang="en-US" altLang="ja-JP" sz="2000" b="1" dirty="0">
                <a:solidFill>
                  <a:schemeClr val="tx1"/>
                </a:solidFill>
                <a:latin typeface="HG丸ｺﾞｼｯｸM-PRO" pitchFamily="50" charset="-128"/>
                <a:ea typeface="HG丸ｺﾞｼｯｸM-PRO" pitchFamily="50" charset="-128"/>
              </a:rPr>
              <a:t>65</a:t>
            </a:r>
            <a:r>
              <a:rPr lang="ja-JP" altLang="en-US" sz="2000" b="1" dirty="0">
                <a:solidFill>
                  <a:schemeClr val="tx1"/>
                </a:solidFill>
                <a:latin typeface="HG丸ｺﾞｼｯｸM-PRO" pitchFamily="50" charset="-128"/>
                <a:ea typeface="HG丸ｺﾞｼｯｸM-PRO" pitchFamily="50" charset="-128"/>
              </a:rPr>
              <a:t>歳以上の地域住民</a:t>
            </a:r>
            <a:r>
              <a:rPr lang="en-US" altLang="ja-JP" sz="2000" b="1" dirty="0">
                <a:solidFill>
                  <a:schemeClr val="tx1"/>
                </a:solidFill>
                <a:latin typeface="HG丸ｺﾞｼｯｸM-PRO" pitchFamily="50" charset="-128"/>
                <a:ea typeface="HG丸ｺﾞｼｯｸM-PRO" pitchFamily="50" charset="-128"/>
              </a:rPr>
              <a:t>14,668</a:t>
            </a:r>
            <a:r>
              <a:rPr lang="ja-JP" altLang="en-US" sz="2000" b="1" dirty="0">
                <a:solidFill>
                  <a:schemeClr val="tx1"/>
                </a:solidFill>
                <a:latin typeface="HG丸ｺﾞｼｯｸM-PRO" pitchFamily="50" charset="-128"/>
                <a:ea typeface="HG丸ｺﾞｼｯｸM-PRO" pitchFamily="50" charset="-128"/>
              </a:rPr>
              <a:t>名</a:t>
            </a:r>
            <a:endParaRPr lang="en-US" altLang="ja-JP" sz="2000"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　</a:t>
            </a:r>
            <a:r>
              <a:rPr lang="ja-JP" altLang="en-US" sz="2000" b="1" u="sng" dirty="0">
                <a:solidFill>
                  <a:schemeClr val="tx1"/>
                </a:solidFill>
                <a:latin typeface="HG丸ｺﾞｼｯｸM-PRO" pitchFamily="50" charset="-128"/>
                <a:ea typeface="HG丸ｺﾞｼｯｸM-PRO" pitchFamily="50" charset="-128"/>
              </a:rPr>
              <a:t>組織・グループ活動参加</a:t>
            </a:r>
            <a:r>
              <a:rPr lang="en-US" altLang="ja-JP" sz="2000" b="1" dirty="0">
                <a:solidFill>
                  <a:schemeClr val="tx1"/>
                </a:solidFill>
                <a:latin typeface="HG丸ｺﾞｼｯｸM-PRO" pitchFamily="50" charset="-128"/>
                <a:ea typeface="HG丸ｺﾞｼｯｸM-PRO" pitchFamily="50" charset="-128"/>
              </a:rPr>
              <a:t>, </a:t>
            </a:r>
            <a:r>
              <a:rPr lang="ja-JP" altLang="en-US" sz="2000" b="1" dirty="0">
                <a:solidFill>
                  <a:schemeClr val="tx1"/>
                </a:solidFill>
                <a:latin typeface="HG丸ｺﾞｼｯｸM-PRO" pitchFamily="50" charset="-128"/>
                <a:ea typeface="HG丸ｺﾞｼｯｸM-PRO" pitchFamily="50" charset="-128"/>
              </a:rPr>
              <a:t>および</a:t>
            </a:r>
            <a:r>
              <a:rPr lang="ja-JP" altLang="en-US" sz="2000" b="1" u="sng" dirty="0">
                <a:solidFill>
                  <a:schemeClr val="tx1"/>
                </a:solidFill>
                <a:latin typeface="HG丸ｺﾞｼｯｸM-PRO" pitchFamily="50" charset="-128"/>
                <a:ea typeface="HG丸ｺﾞｼｯｸM-PRO" pitchFamily="50" charset="-128"/>
              </a:rPr>
              <a:t>友人と会う頻度</a:t>
            </a:r>
            <a:endParaRPr lang="en-US" altLang="ja-JP" sz="2000" b="1" dirty="0">
              <a:solidFill>
                <a:schemeClr val="tx1"/>
              </a:solidFill>
              <a:latin typeface="HG丸ｺﾞｼｯｸM-PRO" pitchFamily="50" charset="-128"/>
              <a:ea typeface="HG丸ｺﾞｼｯｸM-PRO" pitchFamily="50" charset="-128"/>
            </a:endParaRPr>
          </a:p>
        </p:txBody>
      </p:sp>
      <p:sp>
        <p:nvSpPr>
          <p:cNvPr id="32" name="正方形/長方形 31"/>
          <p:cNvSpPr/>
          <p:nvPr/>
        </p:nvSpPr>
        <p:spPr>
          <a:xfrm>
            <a:off x="6300788" y="2420938"/>
            <a:ext cx="1150937"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a:solidFill>
                  <a:schemeClr val="tx1"/>
                </a:solidFill>
              </a:rPr>
              <a:t>0.58</a:t>
            </a:r>
            <a:r>
              <a:rPr lang="ja-JP" altLang="en-US" sz="2400" b="1" dirty="0">
                <a:solidFill>
                  <a:schemeClr val="tx1"/>
                </a:solidFill>
              </a:rPr>
              <a:t>倍</a:t>
            </a:r>
          </a:p>
        </p:txBody>
      </p:sp>
      <p:sp>
        <p:nvSpPr>
          <p:cNvPr id="33" name="正方形/長方形 32"/>
          <p:cNvSpPr/>
          <p:nvPr/>
        </p:nvSpPr>
        <p:spPr>
          <a:xfrm>
            <a:off x="6227763" y="4365625"/>
            <a:ext cx="1152525"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a:solidFill>
                  <a:schemeClr val="tx1"/>
                </a:solidFill>
              </a:rPr>
              <a:t>0.63</a:t>
            </a:r>
            <a:r>
              <a:rPr lang="ja-JP" altLang="en-US" sz="2400" b="1" dirty="0">
                <a:solidFill>
                  <a:schemeClr val="tx1"/>
                </a:solidFill>
              </a:rPr>
              <a:t>倍</a:t>
            </a:r>
          </a:p>
        </p:txBody>
      </p:sp>
      <p:sp>
        <p:nvSpPr>
          <p:cNvPr id="34" name="正方形/長方形 33"/>
          <p:cNvSpPr/>
          <p:nvPr/>
        </p:nvSpPr>
        <p:spPr>
          <a:xfrm>
            <a:off x="3924300" y="5922963"/>
            <a:ext cx="5219700" cy="935037"/>
          </a:xfrm>
          <a:prstGeom prst="rect">
            <a:avLst/>
          </a:prstGeom>
          <a:solidFill>
            <a:schemeClr val="accent5">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latin typeface="HGP創英角ｺﾞｼｯｸUB" pitchFamily="50" charset="-128"/>
                <a:ea typeface="HGP創英角ｺﾞｼｯｸUB" pitchFamily="50" charset="-128"/>
              </a:rPr>
              <a:t>男女ともに、あまり上下関係のない組織の方が、</a:t>
            </a:r>
            <a:endParaRPr lang="en-US" altLang="ja-JP"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dirty="0">
                <a:solidFill>
                  <a:schemeClr val="tx1"/>
                </a:solidFill>
                <a:latin typeface="HGP創英角ｺﾞｼｯｸUB" pitchFamily="50" charset="-128"/>
                <a:ea typeface="HGP創英角ｺﾞｼｯｸUB" pitchFamily="50" charset="-128"/>
              </a:rPr>
              <a:t>健康には良い影響を与えそう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Grp="1" noChangeArrowheads="1"/>
          </p:cNvSpPr>
          <p:nvPr>
            <p:ph type="sldNum" sz="quarter" idx="12"/>
          </p:nvPr>
        </p:nvSpPr>
        <p:spPr/>
        <p:txBody>
          <a:bodyPr/>
          <a:lstStyle/>
          <a:p>
            <a:pPr>
              <a:defRPr/>
            </a:pPr>
            <a:fld id="{9759C307-5E23-403F-A224-BF8691CDA63A}" type="slidenum">
              <a:rPr lang="en-US" altLang="ja-JP"/>
              <a:pPr>
                <a:defRPr/>
              </a:pPr>
              <a:t>19</a:t>
            </a:fld>
            <a:endParaRPr lang="en-US" altLang="ja-JP"/>
          </a:p>
        </p:txBody>
      </p:sp>
      <p:sp>
        <p:nvSpPr>
          <p:cNvPr id="20" name="円/楕円 19"/>
          <p:cNvSpPr/>
          <p:nvPr/>
        </p:nvSpPr>
        <p:spPr>
          <a:xfrm>
            <a:off x="1116013" y="3644900"/>
            <a:ext cx="7272337" cy="2232025"/>
          </a:xfrm>
          <a:prstGeom prst="ellipse">
            <a:avLst/>
          </a:prstGeom>
          <a:solidFill>
            <a:srgbClr val="DDDD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正方形/長方形 3"/>
          <p:cNvSpPr/>
          <p:nvPr/>
        </p:nvSpPr>
        <p:spPr>
          <a:xfrm>
            <a:off x="2827338" y="5849938"/>
            <a:ext cx="747712" cy="630237"/>
          </a:xfrm>
          <a:prstGeom prst="rect">
            <a:avLst/>
          </a:prstGeom>
          <a:solidFill>
            <a:schemeClr val="bg2">
              <a:lumMod val="20000"/>
              <a:lumOff val="80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二等辺三角形 4"/>
          <p:cNvSpPr/>
          <p:nvPr/>
        </p:nvSpPr>
        <p:spPr>
          <a:xfrm>
            <a:off x="2578100" y="5310188"/>
            <a:ext cx="1287463" cy="539750"/>
          </a:xfrm>
          <a:prstGeom prst="triangle">
            <a:avLst/>
          </a:prstGeom>
          <a:solidFill>
            <a:schemeClr val="bg2">
              <a:lumMod val="20000"/>
              <a:lumOff val="80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スマイル 5"/>
          <p:cNvSpPr/>
          <p:nvPr/>
        </p:nvSpPr>
        <p:spPr>
          <a:xfrm>
            <a:off x="7064375" y="4633913"/>
            <a:ext cx="582613" cy="630237"/>
          </a:xfrm>
          <a:prstGeom prst="smileyFac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1581150" y="4094163"/>
            <a:ext cx="1744663" cy="990600"/>
          </a:xfrm>
          <a:prstGeom prst="ellipse">
            <a:avLst/>
          </a:prstGeom>
          <a:solidFill>
            <a:schemeClr val="bg1">
              <a:lumMod val="95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スマイル 7"/>
          <p:cNvSpPr/>
          <p:nvPr/>
        </p:nvSpPr>
        <p:spPr>
          <a:xfrm>
            <a:off x="1731963" y="4364038"/>
            <a:ext cx="347662" cy="376237"/>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スマイル 8"/>
          <p:cNvSpPr/>
          <p:nvPr/>
        </p:nvSpPr>
        <p:spPr>
          <a:xfrm>
            <a:off x="2230438" y="4662488"/>
            <a:ext cx="347662"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スマイル 9"/>
          <p:cNvSpPr/>
          <p:nvPr/>
        </p:nvSpPr>
        <p:spPr>
          <a:xfrm>
            <a:off x="2809875" y="4391025"/>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スマイル 10"/>
          <p:cNvSpPr/>
          <p:nvPr/>
        </p:nvSpPr>
        <p:spPr>
          <a:xfrm>
            <a:off x="2287588" y="4140200"/>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左右矢印 11"/>
          <p:cNvSpPr/>
          <p:nvPr/>
        </p:nvSpPr>
        <p:spPr>
          <a:xfrm rot="718066">
            <a:off x="3492500" y="4545013"/>
            <a:ext cx="914400" cy="404812"/>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左右矢印 12"/>
          <p:cNvSpPr/>
          <p:nvPr/>
        </p:nvSpPr>
        <p:spPr>
          <a:xfrm>
            <a:off x="5319713" y="4724400"/>
            <a:ext cx="1466850" cy="404813"/>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タイトル 1"/>
          <p:cNvSpPr txBox="1">
            <a:spLocks/>
          </p:cNvSpPr>
          <p:nvPr/>
        </p:nvSpPr>
        <p:spPr bwMode="auto">
          <a:xfrm>
            <a:off x="2744788" y="3824288"/>
            <a:ext cx="2949575" cy="51911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ja-JP" altLang="en-US" sz="2000" kern="0" dirty="0">
                <a:solidFill>
                  <a:schemeClr val="bg1">
                    <a:lumMod val="95000"/>
                  </a:schemeClr>
                </a:solidFill>
                <a:latin typeface="HGP創英角ｺﾞｼｯｸUB" pitchFamily="50" charset="-128"/>
                <a:ea typeface="HGP創英角ｺﾞｼｯｸUB" pitchFamily="50" charset="-128"/>
                <a:cs typeface="+mj-cs"/>
              </a:rPr>
              <a:t>社会参加・地域活動参加</a:t>
            </a:r>
          </a:p>
        </p:txBody>
      </p:sp>
      <p:sp>
        <p:nvSpPr>
          <p:cNvPr id="15" name="タイトル 1"/>
          <p:cNvSpPr txBox="1">
            <a:spLocks/>
          </p:cNvSpPr>
          <p:nvPr/>
        </p:nvSpPr>
        <p:spPr bwMode="auto">
          <a:xfrm>
            <a:off x="5029200" y="5354638"/>
            <a:ext cx="2949575" cy="519112"/>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chemeClr val="accent2"/>
                </a:solidFill>
                <a:latin typeface="HGP創英角ｺﾞｼｯｸUB" pitchFamily="50" charset="-128"/>
                <a:ea typeface="HGP創英角ｺﾞｼｯｸUB" pitchFamily="50" charset="-128"/>
                <a:cs typeface="+mj-cs"/>
              </a:rPr>
              <a:t>人や近隣者とのつながり</a:t>
            </a:r>
            <a:endParaRPr lang="en-US" altLang="ja-JP" sz="2000" kern="0" dirty="0">
              <a:solidFill>
                <a:schemeClr val="accent2"/>
              </a:solidFill>
              <a:latin typeface="HGP創英角ｺﾞｼｯｸUB" pitchFamily="50" charset="-128"/>
              <a:ea typeface="HGP創英角ｺﾞｼｯｸUB" pitchFamily="50" charset="-128"/>
              <a:cs typeface="+mj-cs"/>
            </a:endParaRPr>
          </a:p>
          <a:p>
            <a:pPr eaLnBrk="0" fontAlgn="auto" hangingPunct="0">
              <a:spcBef>
                <a:spcPts val="0"/>
              </a:spcBef>
              <a:spcAft>
                <a:spcPts val="0"/>
              </a:spcAft>
              <a:defRPr/>
            </a:pPr>
            <a:r>
              <a:rPr lang="ja-JP" altLang="en-US" sz="2000" kern="0" dirty="0">
                <a:solidFill>
                  <a:schemeClr val="accent2"/>
                </a:solidFill>
                <a:latin typeface="HGP創英角ｺﾞｼｯｸUB" pitchFamily="50" charset="-128"/>
                <a:ea typeface="HGP創英角ｺﾞｼｯｸUB" pitchFamily="50" charset="-128"/>
                <a:cs typeface="+mj-cs"/>
              </a:rPr>
              <a:t>（近所付き合いなど）</a:t>
            </a:r>
          </a:p>
        </p:txBody>
      </p:sp>
      <p:sp>
        <p:nvSpPr>
          <p:cNvPr id="16" name="ストライプ矢印 15"/>
          <p:cNvSpPr/>
          <p:nvPr/>
        </p:nvSpPr>
        <p:spPr>
          <a:xfrm rot="18913557">
            <a:off x="3498850" y="5391150"/>
            <a:ext cx="985838" cy="719138"/>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二等辺三角形 16"/>
          <p:cNvSpPr/>
          <p:nvPr/>
        </p:nvSpPr>
        <p:spPr>
          <a:xfrm>
            <a:off x="4406900" y="5040313"/>
            <a:ext cx="579438" cy="584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スマイル 17"/>
          <p:cNvSpPr/>
          <p:nvPr/>
        </p:nvSpPr>
        <p:spPr>
          <a:xfrm>
            <a:off x="4406900" y="4679950"/>
            <a:ext cx="581025" cy="63023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角丸四角形 18"/>
          <p:cNvSpPr/>
          <p:nvPr/>
        </p:nvSpPr>
        <p:spPr>
          <a:xfrm>
            <a:off x="4073525" y="4184650"/>
            <a:ext cx="3946525" cy="1935163"/>
          </a:xfrm>
          <a:prstGeom prst="roundRect">
            <a:avLst/>
          </a:prstGeom>
          <a:noFill/>
          <a:ln w="5715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タイトル 1"/>
          <p:cNvSpPr txBox="1">
            <a:spLocks/>
          </p:cNvSpPr>
          <p:nvPr/>
        </p:nvSpPr>
        <p:spPr bwMode="auto">
          <a:xfrm>
            <a:off x="3563938" y="6149975"/>
            <a:ext cx="3240087" cy="519113"/>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chemeClr val="bg1">
                    <a:lumMod val="75000"/>
                  </a:schemeClr>
                </a:solidFill>
                <a:latin typeface="HGP創英角ｺﾞｼｯｸUB" pitchFamily="50" charset="-128"/>
                <a:ea typeface="HGP創英角ｺﾞｼｯｸUB" pitchFamily="50" charset="-128"/>
                <a:cs typeface="+mj-cs"/>
              </a:rPr>
              <a:t>家から出る（閉じこもり予防）</a:t>
            </a:r>
          </a:p>
        </p:txBody>
      </p:sp>
      <p:sp>
        <p:nvSpPr>
          <p:cNvPr id="22" name="コンテンツ プレースホルダ 2"/>
          <p:cNvSpPr txBox="1">
            <a:spLocks/>
          </p:cNvSpPr>
          <p:nvPr/>
        </p:nvSpPr>
        <p:spPr>
          <a:xfrm>
            <a:off x="900113" y="1052513"/>
            <a:ext cx="8243887" cy="2520950"/>
          </a:xfrm>
          <a:prstGeom prst="rect">
            <a:avLst/>
          </a:prstGeom>
        </p:spPr>
        <p:txBody>
          <a:bodyPr/>
          <a:lstStyle/>
          <a:p>
            <a:pPr marL="342900" indent="-342900" fontAlgn="auto">
              <a:lnSpc>
                <a:spcPct val="130000"/>
              </a:lnSpc>
              <a:spcBef>
                <a:spcPct val="20000"/>
              </a:spcBef>
              <a:spcAft>
                <a:spcPts val="0"/>
              </a:spcAft>
              <a:buFont typeface="Arial" pitchFamily="34" charset="0"/>
              <a:buNone/>
              <a:defRPr/>
            </a:pPr>
            <a:r>
              <a:rPr lang="ja-JP" altLang="en-US" sz="3000" dirty="0">
                <a:solidFill>
                  <a:schemeClr val="bg1">
                    <a:lumMod val="75000"/>
                  </a:schemeClr>
                </a:solidFill>
                <a:latin typeface="HGP創英角ｺﾞｼｯｸUB" pitchFamily="50" charset="-128"/>
                <a:ea typeface="HGP創英角ｺﾞｼｯｸUB" pitchFamily="50" charset="-128"/>
              </a:rPr>
              <a:t>・家に閉じこもらない</a:t>
            </a:r>
            <a:endParaRPr lang="en-US" altLang="ja-JP" sz="3000" dirty="0">
              <a:solidFill>
                <a:schemeClr val="bg1">
                  <a:lumMod val="75000"/>
                </a:schemeClr>
              </a:solidFill>
              <a:latin typeface="HGP創英角ｺﾞｼｯｸUB" pitchFamily="50" charset="-128"/>
              <a:ea typeface="HGP創英角ｺﾞｼｯｸUB" pitchFamily="50" charset="-128"/>
            </a:endParaRPr>
          </a:p>
          <a:p>
            <a:pPr marL="342900" indent="-342900" fontAlgn="auto">
              <a:lnSpc>
                <a:spcPct val="130000"/>
              </a:lnSpc>
              <a:spcBef>
                <a:spcPct val="20000"/>
              </a:spcBef>
              <a:spcAft>
                <a:spcPts val="0"/>
              </a:spcAft>
              <a:buFont typeface="Arial" pitchFamily="34" charset="0"/>
              <a:buNone/>
              <a:defRPr/>
            </a:pPr>
            <a:r>
              <a:rPr lang="ja-JP" altLang="en-US" sz="3000" dirty="0">
                <a:latin typeface="HGP創英角ｺﾞｼｯｸUB" pitchFamily="50" charset="-128"/>
                <a:ea typeface="HGP創英角ｺﾞｼｯｸUB" pitchFamily="50" charset="-128"/>
              </a:rPr>
              <a:t>・人とつながる </a:t>
            </a:r>
            <a:r>
              <a:rPr lang="ja-JP" altLang="en-US" sz="2400" dirty="0">
                <a:latin typeface="HGP創英角ｺﾞｼｯｸUB" pitchFamily="50" charset="-128"/>
                <a:ea typeface="HGP創英角ｺﾞｼｯｸUB" pitchFamily="50" charset="-128"/>
              </a:rPr>
              <a:t>（ネットやチャットではなく、より直接的に）</a:t>
            </a:r>
            <a:endParaRPr lang="en-US" altLang="ja-JP" sz="2400" dirty="0">
              <a:latin typeface="HGP創英角ｺﾞｼｯｸUB" pitchFamily="50" charset="-128"/>
              <a:ea typeface="HGP創英角ｺﾞｼｯｸUB" pitchFamily="50" charset="-128"/>
            </a:endParaRPr>
          </a:p>
          <a:p>
            <a:pPr marL="342900" indent="-342900" fontAlgn="auto">
              <a:lnSpc>
                <a:spcPct val="130000"/>
              </a:lnSpc>
              <a:spcBef>
                <a:spcPct val="20000"/>
              </a:spcBef>
              <a:spcAft>
                <a:spcPts val="0"/>
              </a:spcAft>
              <a:buFont typeface="Arial" pitchFamily="34" charset="0"/>
              <a:buNone/>
              <a:defRPr/>
            </a:pPr>
            <a:r>
              <a:rPr lang="ja-JP" altLang="en-US" sz="3000" dirty="0">
                <a:solidFill>
                  <a:schemeClr val="bg1">
                    <a:lumMod val="75000"/>
                  </a:schemeClr>
                </a:solidFill>
                <a:latin typeface="HGP創英角ｺﾞｼｯｸUB" pitchFamily="50" charset="-128"/>
                <a:ea typeface="HGP創英角ｺﾞｼｯｸUB" pitchFamily="50" charset="-128"/>
              </a:rPr>
              <a:t>・組織やグループに参加する</a:t>
            </a:r>
            <a:endParaRPr lang="en-US" altLang="ja-JP" sz="3000" dirty="0">
              <a:solidFill>
                <a:schemeClr val="bg1">
                  <a:lumMod val="75000"/>
                </a:schemeClr>
              </a:solidFill>
              <a:latin typeface="HGP創英角ｺﾞｼｯｸUB" pitchFamily="50" charset="-128"/>
              <a:ea typeface="HGP創英角ｺﾞｼｯｸUB" pitchFamily="50" charset="-128"/>
            </a:endParaRPr>
          </a:p>
          <a:p>
            <a:pPr marL="342900" indent="-342900" fontAlgn="auto">
              <a:lnSpc>
                <a:spcPts val="2200"/>
              </a:lnSpc>
              <a:spcBef>
                <a:spcPct val="20000"/>
              </a:spcBef>
              <a:spcAft>
                <a:spcPts val="0"/>
              </a:spcAft>
              <a:buFont typeface="Arial" pitchFamily="34" charset="0"/>
              <a:buNone/>
              <a:defRPr/>
            </a:pPr>
            <a:r>
              <a:rPr lang="ja-JP" altLang="en-US" sz="3000" dirty="0">
                <a:solidFill>
                  <a:schemeClr val="bg1">
                    <a:lumMod val="75000"/>
                  </a:schemeClr>
                </a:solidFill>
                <a:latin typeface="HGP創英角ｺﾞｼｯｸUB" pitchFamily="50" charset="-128"/>
                <a:ea typeface="HGP創英角ｺﾞｼｯｸUB" pitchFamily="50" charset="-128"/>
              </a:rPr>
              <a:t>　　　　　　　　</a:t>
            </a:r>
            <a:r>
              <a:rPr lang="ja-JP" altLang="en-US" sz="2400" dirty="0">
                <a:solidFill>
                  <a:schemeClr val="bg1">
                    <a:lumMod val="75000"/>
                  </a:schemeClr>
                </a:solidFill>
                <a:latin typeface="HGP創英角ｺﾞｼｯｸUB" pitchFamily="50" charset="-128"/>
                <a:ea typeface="HGP創英角ｺﾞｼｯｸUB" pitchFamily="50" charset="-128"/>
              </a:rPr>
              <a:t>（一人の活動ではなく、複数人で行う活動）</a:t>
            </a:r>
            <a:endParaRPr lang="en-US" altLang="ja-JP" sz="2400" dirty="0">
              <a:solidFill>
                <a:schemeClr val="bg1">
                  <a:lumMod val="75000"/>
                </a:schemeClr>
              </a:solidFill>
              <a:latin typeface="HGP創英角ｺﾞｼｯｸUB" pitchFamily="50" charset="-128"/>
              <a:ea typeface="HGP創英角ｺﾞｼｯｸUB" pitchFamily="50" charset="-128"/>
            </a:endParaRPr>
          </a:p>
        </p:txBody>
      </p:sp>
      <p:sp>
        <p:nvSpPr>
          <p:cNvPr id="23" name="タイトル 1"/>
          <p:cNvSpPr txBox="1">
            <a:spLocks/>
          </p:cNvSpPr>
          <p:nvPr/>
        </p:nvSpPr>
        <p:spPr>
          <a:xfrm>
            <a:off x="457200" y="115888"/>
            <a:ext cx="82296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社会とのつながり</a:t>
            </a:r>
            <a:r>
              <a:rPr lang="ja-JP" altLang="en-US" sz="4400" dirty="0">
                <a:latin typeface="HGP創英角ｺﾞｼｯｸUB" pitchFamily="50" charset="-128"/>
                <a:ea typeface="HGP創英角ｺﾞｼｯｸUB" pitchFamily="50" charset="-128"/>
              </a:rPr>
              <a:t>：健康との関係</a:t>
            </a:r>
            <a:endParaRPr lang="ja-JP" altLang="en-US" sz="4400" dirty="0">
              <a:latin typeface="HGP創英角ｺﾞｼｯｸUB" pitchFamily="50" charset="-128"/>
              <a:ea typeface="HGP創英角ｺﾞｼｯｸUB" pitchFamily="50" charset="-128"/>
              <a:cs typeface="+mj-cs"/>
            </a:endParaRPr>
          </a:p>
        </p:txBody>
      </p:sp>
      <p:sp>
        <p:nvSpPr>
          <p:cNvPr id="24" name="正方形/長方形 2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D6FE8A9D-17D2-4485-8FC5-5EB45BE9C6DC}" type="slidenum">
              <a:rPr lang="ja-JP" altLang="en-US"/>
              <a:pPr>
                <a:defRPr/>
              </a:pPr>
              <a:t>2</a:t>
            </a:fld>
            <a:endParaRPr lang="ja-JP" altLang="en-US"/>
          </a:p>
        </p:txBody>
      </p:sp>
      <p:sp>
        <p:nvSpPr>
          <p:cNvPr id="4" name="タイトル 1"/>
          <p:cNvSpPr txBox="1">
            <a:spLocks/>
          </p:cNvSpPr>
          <p:nvPr/>
        </p:nvSpPr>
        <p:spPr>
          <a:xfrm>
            <a:off x="457200" y="115888"/>
            <a:ext cx="82296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みなさん、何か活動をしていますか？</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タイトル 1"/>
          <p:cNvSpPr txBox="1">
            <a:spLocks/>
          </p:cNvSpPr>
          <p:nvPr/>
        </p:nvSpPr>
        <p:spPr>
          <a:xfrm>
            <a:off x="611188" y="1125538"/>
            <a:ext cx="8158162" cy="5183187"/>
          </a:xfrm>
          <a:prstGeom prst="rect">
            <a:avLst/>
          </a:prstGeom>
        </p:spPr>
        <p:txBody>
          <a:bodyPr anchor="ctr"/>
          <a:lstStyle/>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自治会、町内会（婦人会も含む）</a:t>
            </a: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趣味のグループ</a:t>
            </a: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スポーツや運動のグループ</a:t>
            </a: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学習活動のグループ</a:t>
            </a: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ボランティアや</a:t>
            </a:r>
            <a:r>
              <a:rPr lang="en-US" altLang="ja-JP" sz="3200" dirty="0">
                <a:latin typeface="HGP創英角ｺﾞｼｯｸUB" pitchFamily="50" charset="-128"/>
                <a:ea typeface="HGP創英角ｺﾞｼｯｸUB" pitchFamily="50" charset="-128"/>
                <a:cs typeface="+mj-cs"/>
              </a:rPr>
              <a:t>NPO</a:t>
            </a:r>
            <a:r>
              <a:rPr lang="ja-JP" altLang="en-US" sz="3200" dirty="0" err="1">
                <a:latin typeface="HGP創英角ｺﾞｼｯｸUB" pitchFamily="50" charset="-128"/>
                <a:ea typeface="HGP創英角ｺﾞｼｯｸUB" pitchFamily="50" charset="-128"/>
                <a:cs typeface="+mj-cs"/>
              </a:rPr>
              <a:t>、</a:t>
            </a:r>
            <a:r>
              <a:rPr lang="ja-JP" altLang="en-US" sz="3200" dirty="0">
                <a:latin typeface="HGP創英角ｺﾞｼｯｸUB" pitchFamily="50" charset="-128"/>
                <a:ea typeface="HGP創英角ｺﾞｼｯｸUB" pitchFamily="50" charset="-128"/>
                <a:cs typeface="+mj-cs"/>
              </a:rPr>
              <a:t>市民活動の団体</a:t>
            </a: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a:t>
            </a:r>
            <a:r>
              <a:rPr lang="en-US" altLang="ja-JP" sz="3200" dirty="0">
                <a:latin typeface="HGP創英角ｺﾞｼｯｸUB" pitchFamily="50" charset="-128"/>
                <a:ea typeface="HGP創英角ｺﾞｼｯｸUB" pitchFamily="50" charset="-128"/>
                <a:cs typeface="+mj-cs"/>
              </a:rPr>
              <a:t>PTA</a:t>
            </a:r>
          </a:p>
          <a:p>
            <a:pPr fontAlgn="auto">
              <a:spcBef>
                <a:spcPts val="0"/>
              </a:spcBef>
              <a:spcAft>
                <a:spcPts val="0"/>
              </a:spcAft>
              <a:defRPr/>
            </a:pPr>
            <a:endParaRPr lang="en-US" altLang="ja-JP" sz="3200" dirty="0">
              <a:latin typeface="HGP創英角ｺﾞｼｯｸUB" pitchFamily="50" charset="-128"/>
              <a:ea typeface="HGP創英角ｺﾞｼｯｸUB" pitchFamily="50" charset="-128"/>
              <a:cs typeface="+mj-cs"/>
            </a:endParaRPr>
          </a:p>
          <a:p>
            <a:pPr fontAlgn="auto">
              <a:spcBef>
                <a:spcPts val="0"/>
              </a:spcBef>
              <a:spcAft>
                <a:spcPts val="0"/>
              </a:spcAft>
              <a:defRPr/>
            </a:pPr>
            <a:r>
              <a:rPr lang="ja-JP" altLang="en-US" sz="3200" dirty="0">
                <a:latin typeface="HGP創英角ｺﾞｼｯｸUB" pitchFamily="50" charset="-128"/>
                <a:ea typeface="HGP創英角ｺﾞｼｯｸUB" pitchFamily="50" charset="-128"/>
                <a:cs typeface="+mj-cs"/>
              </a:rPr>
              <a:t>・ 中学校、高校、大学などの同窓会</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5"/>
          <p:cNvSpPr>
            <a:spLocks noGrp="1"/>
          </p:cNvSpPr>
          <p:nvPr>
            <p:ph type="sldNum" sz="quarter" idx="12"/>
          </p:nvPr>
        </p:nvSpPr>
        <p:spPr/>
        <p:txBody>
          <a:bodyPr/>
          <a:lstStyle/>
          <a:p>
            <a:pPr>
              <a:defRPr/>
            </a:pPr>
            <a:fld id="{0CCA6896-7E2F-49B9-A37E-34057D364CF8}" type="slidenum">
              <a:rPr lang="ja-JP" altLang="en-US"/>
              <a:pPr>
                <a:defRPr/>
              </a:pPr>
              <a:t>20</a:t>
            </a:fld>
            <a:endParaRPr lang="ja-JP" altLang="en-US"/>
          </a:p>
        </p:txBody>
      </p:sp>
      <p:graphicFrame>
        <p:nvGraphicFramePr>
          <p:cNvPr id="83988" name="Object 20"/>
          <p:cNvGraphicFramePr>
            <a:graphicFrameLocks/>
          </p:cNvGraphicFramePr>
          <p:nvPr/>
        </p:nvGraphicFramePr>
        <p:xfrm>
          <a:off x="4808538" y="1506538"/>
          <a:ext cx="4351337" cy="4741862"/>
        </p:xfrm>
        <a:graphic>
          <a:graphicData uri="http://schemas.openxmlformats.org/presentationml/2006/ole">
            <p:oleObj spid="_x0000_s83988" r:id="rId4" imgW="4352921" imgH="4743099" progId="Excel.Sheet.8">
              <p:embed/>
            </p:oleObj>
          </a:graphicData>
        </a:graphic>
      </p:graphicFrame>
      <p:graphicFrame>
        <p:nvGraphicFramePr>
          <p:cNvPr id="83989" name="Object 21"/>
          <p:cNvGraphicFramePr>
            <a:graphicFrameLocks/>
          </p:cNvGraphicFramePr>
          <p:nvPr/>
        </p:nvGraphicFramePr>
        <p:xfrm>
          <a:off x="1641475" y="1506538"/>
          <a:ext cx="3989388" cy="4741862"/>
        </p:xfrm>
        <a:graphic>
          <a:graphicData uri="http://schemas.openxmlformats.org/presentationml/2006/ole">
            <p:oleObj spid="_x0000_s83989" r:id="rId5" imgW="3993226" imgH="4743099" progId="Excel.Sheet.8">
              <p:embed/>
            </p:oleObj>
          </a:graphicData>
        </a:graphic>
      </p:graphicFrame>
      <p:sp>
        <p:nvSpPr>
          <p:cNvPr id="5" name="正方形/長方形 4"/>
          <p:cNvSpPr/>
          <p:nvPr/>
        </p:nvSpPr>
        <p:spPr>
          <a:xfrm>
            <a:off x="2843213" y="1052513"/>
            <a:ext cx="273685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rPr>
              <a:t>「自分は健康だと思う」と</a:t>
            </a:r>
            <a:endParaRPr lang="en-US" altLang="ja-JP" b="1" dirty="0">
              <a:solidFill>
                <a:schemeClr val="tx1"/>
              </a:solidFill>
            </a:endParaRPr>
          </a:p>
          <a:p>
            <a:pPr fontAlgn="auto">
              <a:spcBef>
                <a:spcPts val="0"/>
              </a:spcBef>
              <a:spcAft>
                <a:spcPts val="0"/>
              </a:spcAft>
              <a:defRPr/>
            </a:pPr>
            <a:r>
              <a:rPr lang="ja-JP" altLang="en-US" b="1" dirty="0">
                <a:solidFill>
                  <a:schemeClr val="tx1"/>
                </a:solidFill>
              </a:rPr>
              <a:t>回答した人の割合</a:t>
            </a:r>
          </a:p>
        </p:txBody>
      </p:sp>
      <p:sp>
        <p:nvSpPr>
          <p:cNvPr id="7" name="正方形/長方形 6"/>
          <p:cNvSpPr/>
          <p:nvPr/>
        </p:nvSpPr>
        <p:spPr>
          <a:xfrm>
            <a:off x="755650" y="6048375"/>
            <a:ext cx="80645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b="1" dirty="0">
                <a:solidFill>
                  <a:srgbClr val="00B050"/>
                </a:solidFill>
              </a:rPr>
              <a:t>近所付き合いが密なほど、</a:t>
            </a:r>
            <a:endParaRPr lang="en-US" altLang="ja-JP" sz="2800" b="1" dirty="0">
              <a:solidFill>
                <a:srgbClr val="00B050"/>
              </a:solidFill>
            </a:endParaRPr>
          </a:p>
          <a:p>
            <a:pPr fontAlgn="auto">
              <a:spcBef>
                <a:spcPts val="0"/>
              </a:spcBef>
              <a:spcAft>
                <a:spcPts val="0"/>
              </a:spcAft>
              <a:defRPr/>
            </a:pPr>
            <a:r>
              <a:rPr lang="ja-JP" altLang="en-US" sz="2800" b="1" dirty="0">
                <a:solidFill>
                  <a:srgbClr val="00B050"/>
                </a:solidFill>
              </a:rPr>
              <a:t>　　　　　健康感が良く、将来への不安が低い傾向</a:t>
            </a:r>
          </a:p>
        </p:txBody>
      </p:sp>
      <p:sp>
        <p:nvSpPr>
          <p:cNvPr id="9" name="正方形/長方形 8"/>
          <p:cNvSpPr/>
          <p:nvPr/>
        </p:nvSpPr>
        <p:spPr>
          <a:xfrm>
            <a:off x="0" y="1768475"/>
            <a:ext cx="269875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互いに相談したり、</a:t>
            </a:r>
            <a:endParaRPr lang="en-US" altLang="ja-JP" sz="2000" b="1" dirty="0">
              <a:solidFill>
                <a:schemeClr val="tx1"/>
              </a:solidFill>
            </a:endParaRPr>
          </a:p>
          <a:p>
            <a:pPr algn="r" fontAlgn="auto">
              <a:spcBef>
                <a:spcPts val="0"/>
              </a:spcBef>
              <a:spcAft>
                <a:spcPts val="0"/>
              </a:spcAft>
              <a:defRPr/>
            </a:pPr>
            <a:r>
              <a:rPr lang="ja-JP" altLang="en-US" sz="2000" b="1" dirty="0">
                <a:solidFill>
                  <a:schemeClr val="tx1"/>
                </a:solidFill>
              </a:rPr>
              <a:t>物の貸し借りを</a:t>
            </a:r>
            <a:endParaRPr lang="en-US" altLang="ja-JP" sz="2000" b="1" dirty="0">
              <a:solidFill>
                <a:schemeClr val="tx1"/>
              </a:solidFill>
            </a:endParaRPr>
          </a:p>
          <a:p>
            <a:pPr algn="r" fontAlgn="auto">
              <a:spcBef>
                <a:spcPts val="0"/>
              </a:spcBef>
              <a:spcAft>
                <a:spcPts val="0"/>
              </a:spcAft>
              <a:defRPr/>
            </a:pPr>
            <a:r>
              <a:rPr lang="ja-JP" altLang="en-US" sz="2000" b="1" dirty="0">
                <a:solidFill>
                  <a:schemeClr val="tx1"/>
                </a:solidFill>
              </a:rPr>
              <a:t>する程度</a:t>
            </a:r>
          </a:p>
        </p:txBody>
      </p:sp>
      <p:sp>
        <p:nvSpPr>
          <p:cNvPr id="10" name="正方形/長方形 9"/>
          <p:cNvSpPr/>
          <p:nvPr/>
        </p:nvSpPr>
        <p:spPr>
          <a:xfrm>
            <a:off x="0" y="2749550"/>
            <a:ext cx="270668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世間話をする程度</a:t>
            </a:r>
          </a:p>
        </p:txBody>
      </p:sp>
      <p:sp>
        <p:nvSpPr>
          <p:cNvPr id="11" name="正方形/長方形 10"/>
          <p:cNvSpPr/>
          <p:nvPr/>
        </p:nvSpPr>
        <p:spPr>
          <a:xfrm>
            <a:off x="0" y="3686175"/>
            <a:ext cx="269875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挨拶をする程度</a:t>
            </a:r>
          </a:p>
        </p:txBody>
      </p:sp>
      <p:sp>
        <p:nvSpPr>
          <p:cNvPr id="12" name="正方形/長方形 11"/>
          <p:cNvSpPr/>
          <p:nvPr/>
        </p:nvSpPr>
        <p:spPr>
          <a:xfrm>
            <a:off x="0" y="4694238"/>
            <a:ext cx="269875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ほとんど</a:t>
            </a:r>
            <a:endParaRPr lang="en-US" altLang="ja-JP" sz="2000" b="1" dirty="0">
              <a:solidFill>
                <a:schemeClr val="tx1"/>
              </a:solidFill>
            </a:endParaRPr>
          </a:p>
          <a:p>
            <a:pPr algn="r" fontAlgn="auto">
              <a:spcBef>
                <a:spcPts val="0"/>
              </a:spcBef>
              <a:spcAft>
                <a:spcPts val="0"/>
              </a:spcAft>
              <a:defRPr/>
            </a:pPr>
            <a:r>
              <a:rPr lang="ja-JP" altLang="en-US" sz="2000" b="1" dirty="0">
                <a:solidFill>
                  <a:schemeClr val="tx1"/>
                </a:solidFill>
              </a:rPr>
              <a:t>付き合いはない</a:t>
            </a:r>
          </a:p>
        </p:txBody>
      </p:sp>
      <p:sp>
        <p:nvSpPr>
          <p:cNvPr id="6" name="正方形/長方形 5"/>
          <p:cNvSpPr/>
          <p:nvPr/>
        </p:nvSpPr>
        <p:spPr>
          <a:xfrm>
            <a:off x="-11113" y="1597025"/>
            <a:ext cx="622301" cy="41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sz="2000" dirty="0">
                <a:solidFill>
                  <a:schemeClr val="tx1"/>
                </a:solidFill>
                <a:latin typeface="HGS創英角ｺﾞｼｯｸUB" pitchFamily="50" charset="-128"/>
                <a:ea typeface="HGS創英角ｺﾞｼｯｸUB" pitchFamily="50" charset="-128"/>
              </a:rPr>
              <a:t>近所付き合いの程度</a:t>
            </a:r>
          </a:p>
        </p:txBody>
      </p:sp>
      <p:sp>
        <p:nvSpPr>
          <p:cNvPr id="13"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近所付き合いと健康</a:t>
            </a:r>
          </a:p>
        </p:txBody>
      </p:sp>
      <p:sp>
        <p:nvSpPr>
          <p:cNvPr id="14" name="正方形/長方形 1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矢印コネクタ 15"/>
          <p:cNvCxnSpPr/>
          <p:nvPr/>
        </p:nvCxnSpPr>
        <p:spPr>
          <a:xfrm rot="5400000">
            <a:off x="3563938" y="3213100"/>
            <a:ext cx="3240088" cy="935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11188" y="1196975"/>
            <a:ext cx="12954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n=1,735</a:t>
            </a:r>
            <a:endParaRPr lang="ja-JP" altLang="en-US" b="1" baseline="30000" dirty="0">
              <a:solidFill>
                <a:schemeClr val="tx1"/>
              </a:solidFill>
            </a:endParaRPr>
          </a:p>
        </p:txBody>
      </p:sp>
      <p:cxnSp>
        <p:nvCxnSpPr>
          <p:cNvPr id="19" name="直線矢印コネクタ 18"/>
          <p:cNvCxnSpPr/>
          <p:nvPr/>
        </p:nvCxnSpPr>
        <p:spPr>
          <a:xfrm rot="16200000" flipH="1">
            <a:off x="6371431" y="2817020"/>
            <a:ext cx="3241675" cy="14398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976938" y="1052513"/>
            <a:ext cx="2808287"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rPr>
              <a:t>「将来に不安を感じる」と</a:t>
            </a:r>
            <a:endParaRPr lang="en-US" altLang="ja-JP" b="1" dirty="0">
              <a:solidFill>
                <a:schemeClr val="tx1"/>
              </a:solidFill>
            </a:endParaRPr>
          </a:p>
          <a:p>
            <a:pPr fontAlgn="auto">
              <a:spcBef>
                <a:spcPts val="0"/>
              </a:spcBef>
              <a:spcAft>
                <a:spcPts val="0"/>
              </a:spcAft>
              <a:defRPr/>
            </a:pPr>
            <a:r>
              <a:rPr lang="ja-JP" altLang="en-US" b="1" dirty="0">
                <a:solidFill>
                  <a:schemeClr val="tx1"/>
                </a:solidFill>
              </a:rPr>
              <a:t>回答した人の割合</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33E43D94-B917-4592-85AF-6DB974CDE835}" type="slidenum">
              <a:rPr lang="en-US" altLang="ja-JP"/>
              <a:pPr>
                <a:defRPr/>
              </a:pPr>
              <a:t>21</a:t>
            </a:fld>
            <a:endParaRPr lang="en-US" altLang="ja-JP"/>
          </a:p>
        </p:txBody>
      </p:sp>
      <p:sp>
        <p:nvSpPr>
          <p:cNvPr id="408578" name="Text Box 2"/>
          <p:cNvSpPr txBox="1">
            <a:spLocks noChangeArrowheads="1"/>
          </p:cNvSpPr>
          <p:nvPr/>
        </p:nvSpPr>
        <p:spPr bwMode="auto">
          <a:xfrm>
            <a:off x="395288" y="1125538"/>
            <a:ext cx="8748712" cy="1065212"/>
          </a:xfrm>
          <a:prstGeom prst="rect">
            <a:avLst/>
          </a:prstGeom>
          <a:noFill/>
          <a:ln w="28575" cap="sq">
            <a:noFill/>
            <a:miter lim="800000"/>
            <a:headEnd type="none" w="sm" len="sm"/>
            <a:tailEnd/>
          </a:ln>
        </p:spPr>
        <p:txBody>
          <a:bodyPr lIns="95782" tIns="47891" rIns="95782" bIns="47891">
            <a:spAutoFit/>
          </a:bodyPr>
          <a:lstStyle/>
          <a:p>
            <a:pPr defTabSz="957263"/>
            <a:r>
              <a:rPr lang="ja-JP" altLang="en-US" sz="3200" b="1">
                <a:latin typeface="ＭＳ Ｐゴシック" charset="-128"/>
                <a:ea typeface="ＭＳ Ｐゴシック" charset="-128"/>
              </a:rPr>
              <a:t>　・何らかの社会参加活動をしていること</a:t>
            </a:r>
            <a:endParaRPr lang="en-US" altLang="ja-JP" sz="3200" b="1">
              <a:latin typeface="ＭＳ Ｐゴシック" charset="-128"/>
              <a:ea typeface="ＭＳ Ｐゴシック" charset="-128"/>
            </a:endParaRPr>
          </a:p>
          <a:p>
            <a:pPr defTabSz="957263"/>
            <a:endParaRPr lang="en-US" altLang="ja-JP" sz="1100" b="1">
              <a:latin typeface="ＭＳ Ｐゴシック" charset="-128"/>
              <a:ea typeface="ＭＳ Ｐゴシック" charset="-128"/>
            </a:endParaRPr>
          </a:p>
          <a:p>
            <a:pPr defTabSz="957263">
              <a:lnSpc>
                <a:spcPts val="2400"/>
              </a:lnSpc>
            </a:pPr>
            <a:r>
              <a:rPr lang="ja-JP" altLang="en-US" sz="3200" b="1">
                <a:latin typeface="ＭＳ Ｐゴシック" charset="-128"/>
                <a:ea typeface="ＭＳ Ｐゴシック" charset="-128"/>
              </a:rPr>
              <a:t>　・近所付き合いをしていること</a:t>
            </a:r>
            <a:endParaRPr lang="en-US" altLang="ja-JP" sz="3200" b="1">
              <a:latin typeface="ＭＳ Ｐゴシック" charset="-128"/>
              <a:ea typeface="ＭＳ Ｐゴシック" charset="-128"/>
            </a:endParaRPr>
          </a:p>
        </p:txBody>
      </p:sp>
      <p:sp>
        <p:nvSpPr>
          <p:cNvPr id="9"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人や社会とのつながり</a:t>
            </a: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下矢印 10"/>
          <p:cNvSpPr/>
          <p:nvPr/>
        </p:nvSpPr>
        <p:spPr>
          <a:xfrm rot="16200000">
            <a:off x="2808288" y="2024063"/>
            <a:ext cx="736600" cy="109855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395288" y="3284538"/>
            <a:ext cx="8424862" cy="2232025"/>
          </a:xfrm>
          <a:prstGeom prst="rect">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263">
              <a:lnSpc>
                <a:spcPct val="110000"/>
              </a:lnSpc>
              <a:defRPr/>
            </a:pPr>
            <a:r>
              <a:rPr lang="en-US" altLang="ja-JP" sz="2400" b="1" dirty="0">
                <a:solidFill>
                  <a:schemeClr val="tx1"/>
                </a:solidFill>
                <a:latin typeface="ＭＳ Ｐゴシック" charset="-128"/>
              </a:rPr>
              <a:t>  </a:t>
            </a:r>
            <a:r>
              <a:rPr lang="ja-JP" altLang="en-US" sz="2400" b="1" dirty="0">
                <a:solidFill>
                  <a:schemeClr val="tx1"/>
                </a:solidFill>
                <a:latin typeface="ＭＳ Ｐゴシック" charset="-128"/>
              </a:rPr>
              <a:t>・社会参加するために出掛ける（意外と運動している）</a:t>
            </a:r>
            <a:endParaRPr lang="en-US" altLang="ja-JP" sz="2400" b="1" dirty="0">
              <a:solidFill>
                <a:schemeClr val="tx1"/>
              </a:solidFill>
              <a:latin typeface="ＭＳ Ｐゴシック" charset="-128"/>
            </a:endParaRPr>
          </a:p>
          <a:p>
            <a:pPr defTabSz="957263">
              <a:lnSpc>
                <a:spcPct val="110000"/>
              </a:lnSpc>
              <a:defRPr/>
            </a:pPr>
            <a:r>
              <a:rPr lang="ja-JP" altLang="en-US" sz="2400" b="1" dirty="0">
                <a:solidFill>
                  <a:schemeClr val="tx1"/>
                </a:solidFill>
                <a:latin typeface="ＭＳ Ｐゴシック" charset="-128"/>
              </a:rPr>
              <a:t>　・社会参加や近所付き合いの中で、色んな情報を得られる</a:t>
            </a:r>
            <a:endParaRPr lang="en-US" altLang="ja-JP" sz="2400" b="1" dirty="0">
              <a:solidFill>
                <a:schemeClr val="tx1"/>
              </a:solidFill>
              <a:latin typeface="ＭＳ Ｐゴシック" charset="-128"/>
            </a:endParaRPr>
          </a:p>
          <a:p>
            <a:pPr defTabSz="957263">
              <a:lnSpc>
                <a:spcPct val="110000"/>
              </a:lnSpc>
              <a:defRPr/>
            </a:pPr>
            <a:r>
              <a:rPr lang="ja-JP" altLang="en-US" sz="2400" b="1" dirty="0">
                <a:solidFill>
                  <a:schemeClr val="tx1"/>
                </a:solidFill>
                <a:latin typeface="ＭＳ Ｐゴシック" charset="-128"/>
              </a:rPr>
              <a:t>　・知っている人と付き合いにより日常生活でのストレスが少ない</a:t>
            </a:r>
            <a:endParaRPr lang="en-US" altLang="ja-JP" sz="2400" b="1" dirty="0">
              <a:solidFill>
                <a:schemeClr val="tx1"/>
              </a:solidFill>
              <a:latin typeface="ＭＳ Ｐゴシック" charset="-128"/>
            </a:endParaRPr>
          </a:p>
          <a:p>
            <a:pPr defTabSz="957263">
              <a:lnSpc>
                <a:spcPct val="110000"/>
              </a:lnSpc>
              <a:defRPr/>
            </a:pPr>
            <a:r>
              <a:rPr lang="ja-JP" altLang="en-US" sz="2400" b="1" dirty="0">
                <a:solidFill>
                  <a:schemeClr val="tx1"/>
                </a:solidFill>
                <a:latin typeface="ＭＳ Ｐゴシック" charset="-128"/>
              </a:rPr>
              <a:t>  ・楽しい、やりがいが持てる、安心できるという気持ち</a:t>
            </a:r>
            <a:endParaRPr lang="en-US" altLang="ja-JP" sz="2400" b="1" dirty="0">
              <a:solidFill>
                <a:schemeClr val="tx1"/>
              </a:solidFill>
              <a:latin typeface="ＭＳ Ｐゴシック" charset="-128"/>
            </a:endParaRPr>
          </a:p>
        </p:txBody>
      </p:sp>
      <p:sp>
        <p:nvSpPr>
          <p:cNvPr id="7" name="正方形/長方形 6"/>
          <p:cNvSpPr/>
          <p:nvPr/>
        </p:nvSpPr>
        <p:spPr>
          <a:xfrm>
            <a:off x="684213" y="2997200"/>
            <a:ext cx="13684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solidFill>
                  <a:srgbClr val="FF0000"/>
                </a:solidFill>
              </a:rPr>
              <a:t>なぜ？</a:t>
            </a:r>
          </a:p>
        </p:txBody>
      </p:sp>
      <p:sp>
        <p:nvSpPr>
          <p:cNvPr id="8" name="Text Box 2"/>
          <p:cNvSpPr txBox="1">
            <a:spLocks noChangeArrowheads="1"/>
          </p:cNvSpPr>
          <p:nvPr/>
        </p:nvSpPr>
        <p:spPr bwMode="auto">
          <a:xfrm>
            <a:off x="3851275" y="2205038"/>
            <a:ext cx="4213225" cy="711200"/>
          </a:xfrm>
          <a:prstGeom prst="rect">
            <a:avLst/>
          </a:prstGeom>
          <a:noFill/>
          <a:ln w="28575" cap="sq">
            <a:noFill/>
            <a:miter lim="800000"/>
            <a:headEnd type="none" w="sm" len="sm"/>
            <a:tailEnd/>
          </a:ln>
        </p:spPr>
        <p:txBody>
          <a:bodyPr lIns="95782" tIns="47891" rIns="95782" bIns="47891">
            <a:spAutoFit/>
          </a:bodyPr>
          <a:lstStyle/>
          <a:p>
            <a:pPr defTabSz="957263" fontAlgn="auto">
              <a:spcBef>
                <a:spcPts val="0"/>
              </a:spcBef>
              <a:spcAft>
                <a:spcPts val="0"/>
              </a:spcAft>
              <a:defRPr/>
            </a:pPr>
            <a:r>
              <a:rPr lang="ja-JP" altLang="en-US" sz="4000" b="1" dirty="0">
                <a:latin typeface="+mn-ea"/>
                <a:ea typeface="+mn-ea"/>
              </a:rPr>
              <a:t>健康に良い影響</a:t>
            </a:r>
            <a:endParaRPr lang="en-US" altLang="ja-JP" sz="4000" b="1" dirty="0">
              <a:latin typeface="+mn-ea"/>
              <a:ea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5"/>
          <p:cNvSpPr>
            <a:spLocks noGrp="1"/>
          </p:cNvSpPr>
          <p:nvPr>
            <p:ph type="sldNum" sz="quarter" idx="12"/>
          </p:nvPr>
        </p:nvSpPr>
        <p:spPr/>
        <p:txBody>
          <a:bodyPr/>
          <a:lstStyle/>
          <a:p>
            <a:pPr>
              <a:defRPr/>
            </a:pPr>
            <a:fld id="{E82EBB07-88FC-4CF9-A716-33FC2E8E0CCA}" type="slidenum">
              <a:rPr lang="ja-JP" altLang="en-US"/>
              <a:pPr>
                <a:defRPr/>
              </a:pPr>
              <a:t>22</a:t>
            </a:fld>
            <a:endParaRPr lang="ja-JP" altLang="en-US"/>
          </a:p>
        </p:txBody>
      </p:sp>
      <p:pic>
        <p:nvPicPr>
          <p:cNvPr id="410626" name="Picture 1"/>
          <p:cNvPicPr>
            <a:picLocks noChangeAspect="1" noChangeArrowheads="1"/>
          </p:cNvPicPr>
          <p:nvPr/>
        </p:nvPicPr>
        <p:blipFill>
          <a:blip r:embed="rId3" cstate="print"/>
          <a:srcRect/>
          <a:stretch>
            <a:fillRect/>
          </a:stretch>
        </p:blipFill>
        <p:spPr bwMode="auto">
          <a:xfrm>
            <a:off x="395288" y="2133600"/>
            <a:ext cx="8464550" cy="4035425"/>
          </a:xfrm>
          <a:prstGeom prst="rect">
            <a:avLst/>
          </a:prstGeom>
          <a:noFill/>
          <a:ln w="9525">
            <a:noFill/>
            <a:miter lim="800000"/>
            <a:headEnd/>
            <a:tailEnd/>
          </a:ln>
        </p:spPr>
      </p:pic>
      <p:sp>
        <p:nvSpPr>
          <p:cNvPr id="410627" name="Text Box 2"/>
          <p:cNvSpPr txBox="1">
            <a:spLocks noChangeArrowheads="1"/>
          </p:cNvSpPr>
          <p:nvPr/>
        </p:nvSpPr>
        <p:spPr bwMode="auto">
          <a:xfrm>
            <a:off x="395288" y="836613"/>
            <a:ext cx="8748712" cy="588962"/>
          </a:xfrm>
          <a:prstGeom prst="rect">
            <a:avLst/>
          </a:prstGeom>
          <a:noFill/>
          <a:ln w="28575" cap="sq">
            <a:noFill/>
            <a:miter lim="800000"/>
            <a:headEnd type="none" w="sm" len="sm"/>
            <a:tailEnd/>
          </a:ln>
        </p:spPr>
        <p:txBody>
          <a:bodyPr lIns="95782" tIns="47891" rIns="95782" bIns="47891">
            <a:spAutoFit/>
          </a:bodyPr>
          <a:lstStyle/>
          <a:p>
            <a:pPr defTabSz="957263"/>
            <a:r>
              <a:rPr lang="ja-JP" altLang="en-US" sz="3200" b="1">
                <a:latin typeface="ＭＳ Ｐゴシック" charset="-128"/>
                <a:ea typeface="ＭＳ Ｐゴシック" charset="-128"/>
              </a:rPr>
              <a:t>　</a:t>
            </a:r>
            <a:r>
              <a:rPr lang="ja-JP" altLang="en-US" sz="2800" b="1">
                <a:solidFill>
                  <a:srgbClr val="FF0000"/>
                </a:solidFill>
                <a:latin typeface="ＭＳ Ｐゴシック" charset="-128"/>
                <a:ea typeface="ＭＳ Ｐゴシック" charset="-128"/>
              </a:rPr>
              <a:t>実践した内容以上に、健康への効果が期待できます</a:t>
            </a:r>
            <a:endParaRPr lang="en-US" altLang="ja-JP" sz="2800" b="1">
              <a:solidFill>
                <a:srgbClr val="FF0000"/>
              </a:solidFill>
              <a:latin typeface="ＭＳ Ｐゴシック" charset="-128"/>
              <a:ea typeface="ＭＳ Ｐゴシック"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A05D1F2-61CE-40AA-A63A-DAB1EEE17B64}" type="slidenum">
              <a:rPr lang="ja-JP" altLang="en-US" sz="1200">
                <a:solidFill>
                  <a:schemeClr val="tx1">
                    <a:tint val="75000"/>
                  </a:schemeClr>
                </a:solidFill>
                <a:latin typeface="+mn-lt"/>
                <a:ea typeface="+mn-ea"/>
              </a:rPr>
              <a:pPr algn="r" fontAlgn="auto">
                <a:spcBef>
                  <a:spcPts val="0"/>
                </a:spcBef>
                <a:spcAft>
                  <a:spcPts val="0"/>
                </a:spcAft>
                <a:defRPr/>
              </a:pPr>
              <a:t>23</a:t>
            </a:fld>
            <a:endParaRPr lang="ja-JP" altLang="en-US" sz="1200">
              <a:solidFill>
                <a:schemeClr val="tx1">
                  <a:tint val="75000"/>
                </a:schemeClr>
              </a:solidFill>
              <a:latin typeface="+mn-lt"/>
              <a:ea typeface="+mn-ea"/>
            </a:endParaRPr>
          </a:p>
        </p:txBody>
      </p:sp>
      <p:sp>
        <p:nvSpPr>
          <p:cNvPr id="412674" name="タイトル 1"/>
          <p:cNvSpPr>
            <a:spLocks noGrp="1"/>
          </p:cNvSpPr>
          <p:nvPr>
            <p:ph type="title" idx="4294967295"/>
          </p:nvPr>
        </p:nvSpPr>
        <p:spPr>
          <a:xfrm>
            <a:off x="0" y="53975"/>
            <a:ext cx="9144000" cy="1066800"/>
          </a:xfrm>
        </p:spPr>
        <p:txBody>
          <a:bodyPr/>
          <a:lstStyle/>
          <a:p>
            <a:pPr eaLnBrk="1" hangingPunct="1"/>
            <a:r>
              <a:rPr lang="ja-JP" altLang="en-US" smtClean="0">
                <a:latin typeface="HGP創英角ｺﾞｼｯｸUB" pitchFamily="50" charset="-128"/>
                <a:ea typeface="HGP創英角ｺﾞｼｯｸUB" pitchFamily="50" charset="-128"/>
              </a:rPr>
              <a:t>本日の内容</a:t>
            </a:r>
          </a:p>
        </p:txBody>
      </p:sp>
      <p:sp>
        <p:nvSpPr>
          <p:cNvPr id="20483" name="コンテンツ プレースホルダ 2"/>
          <p:cNvSpPr>
            <a:spLocks noGrp="1"/>
          </p:cNvSpPr>
          <p:nvPr>
            <p:ph idx="4294967295"/>
          </p:nvPr>
        </p:nvSpPr>
        <p:spPr>
          <a:xfrm>
            <a:off x="539750" y="1817688"/>
            <a:ext cx="8639175" cy="4779962"/>
          </a:xfrm>
        </p:spPr>
        <p:txBody>
          <a:bodyPr/>
          <a:lstStyle/>
          <a:p>
            <a:pPr eaLnBrk="1" hangingPunct="1">
              <a:spcBef>
                <a:spcPts val="600"/>
              </a:spcBef>
              <a:buFont typeface="Georgia" pitchFamily="18" charset="0"/>
              <a:buNone/>
              <a:defRPr/>
            </a:pPr>
            <a:r>
              <a:rPr lang="ja-JP" altLang="en-US" dirty="0" smtClean="0">
                <a:solidFill>
                  <a:schemeClr val="bg1">
                    <a:lumMod val="75000"/>
                  </a:schemeClr>
                </a:solidFill>
                <a:latin typeface="HGP創英角ｺﾞｼｯｸUB" pitchFamily="50" charset="-128"/>
                <a:ea typeface="HGP創英角ｺﾞｼｯｸUB" pitchFamily="50" charset="-128"/>
              </a:rPr>
              <a:t>１　社会とのつながりは、自分の健康によい！</a:t>
            </a:r>
          </a:p>
          <a:p>
            <a:pPr eaLnBrk="1" hangingPunct="1">
              <a:spcBef>
                <a:spcPts val="600"/>
              </a:spcBef>
              <a:buFont typeface="Georgia" pitchFamily="18" charset="0"/>
              <a:buNone/>
              <a:defRPr/>
            </a:pPr>
            <a:endParaRPr lang="ja-JP" altLang="en-US" dirty="0" smtClean="0">
              <a:latin typeface="HGP創英角ｺﾞｼｯｸUB" pitchFamily="50" charset="-128"/>
              <a:ea typeface="HGP創英角ｺﾞｼｯｸUB" pitchFamily="50" charset="-128"/>
            </a:endParaRPr>
          </a:p>
          <a:p>
            <a:pPr eaLnBrk="1" hangingPunct="1">
              <a:spcBef>
                <a:spcPts val="600"/>
              </a:spcBef>
              <a:buFont typeface="Georgia" pitchFamily="18" charset="0"/>
              <a:buNone/>
              <a:defRPr/>
            </a:pPr>
            <a:r>
              <a:rPr lang="ja-JP" altLang="en-US" dirty="0" smtClean="0">
                <a:latin typeface="HGP創英角ｺﾞｼｯｸUB" pitchFamily="50" charset="-128"/>
                <a:ea typeface="HGP創英角ｺﾞｼｯｸUB" pitchFamily="50" charset="-128"/>
              </a:rPr>
              <a:t>２　社会とのつながりは、みんなの健康によい！</a:t>
            </a:r>
          </a:p>
          <a:p>
            <a:pPr eaLnBrk="1" hangingPunct="1">
              <a:spcBef>
                <a:spcPts val="600"/>
              </a:spcBef>
              <a:buFont typeface="Georgia" pitchFamily="18" charset="0"/>
              <a:buNone/>
              <a:defRPr/>
            </a:pPr>
            <a:endParaRPr lang="en-US" altLang="ja-JP" dirty="0" smtClean="0">
              <a:latin typeface="HGP創英角ｺﾞｼｯｸUB" pitchFamily="50" charset="-128"/>
              <a:ea typeface="HGP創英角ｺﾞｼｯｸUB" pitchFamily="50" charset="-128"/>
            </a:endParaRPr>
          </a:p>
        </p:txBody>
      </p:sp>
      <p:sp>
        <p:nvSpPr>
          <p:cNvPr id="4" name="正方形/長方形 3"/>
          <p:cNvSpPr/>
          <p:nvPr/>
        </p:nvSpPr>
        <p:spPr>
          <a:xfrm>
            <a:off x="468313" y="1052513"/>
            <a:ext cx="8675687" cy="73025"/>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684213" y="1123950"/>
            <a:ext cx="9144000" cy="73025"/>
          </a:xfrm>
          <a:prstGeom prst="rect">
            <a:avLst/>
          </a:prstGeom>
          <a:gradFill flip="none" rotWithShape="1">
            <a:gsLst>
              <a:gs pos="0">
                <a:srgbClr val="FF7C8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900113" y="1195388"/>
            <a:ext cx="10009187" cy="73025"/>
          </a:xfrm>
          <a:prstGeom prst="rect">
            <a:avLst/>
          </a:prstGeom>
          <a:gradFill flip="none" rotWithShape="1">
            <a:gsLst>
              <a:gs pos="0">
                <a:srgbClr val="FFCCCC"/>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12679" name="Picture 1"/>
          <p:cNvPicPr>
            <a:picLocks noChangeAspect="1" noChangeArrowheads="1"/>
          </p:cNvPicPr>
          <p:nvPr/>
        </p:nvPicPr>
        <p:blipFill>
          <a:blip r:embed="rId3" cstate="print"/>
          <a:srcRect/>
          <a:stretch>
            <a:fillRect/>
          </a:stretch>
        </p:blipFill>
        <p:spPr bwMode="auto">
          <a:xfrm>
            <a:off x="5724525" y="3933825"/>
            <a:ext cx="2562225"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961883B9-155A-4FEF-B176-E7E4A296ED82}" type="slidenum">
              <a:rPr lang="en-US" altLang="ja-JP"/>
              <a:pPr>
                <a:defRPr/>
              </a:pPr>
              <a:t>24</a:t>
            </a:fld>
            <a:endParaRPr lang="en-US" altLang="ja-JP"/>
          </a:p>
        </p:txBody>
      </p:sp>
      <p:sp>
        <p:nvSpPr>
          <p:cNvPr id="108546" name="コンテンツ プレースホルダ 2"/>
          <p:cNvSpPr txBox="1">
            <a:spLocks/>
          </p:cNvSpPr>
          <p:nvPr/>
        </p:nvSpPr>
        <p:spPr bwMode="auto">
          <a:xfrm>
            <a:off x="827088" y="1412875"/>
            <a:ext cx="7813675" cy="5184775"/>
          </a:xfrm>
          <a:prstGeom prst="rect">
            <a:avLst/>
          </a:prstGeom>
          <a:noFill/>
          <a:ln w="9525">
            <a:noFill/>
            <a:miter lim="800000"/>
            <a:headEnd/>
            <a:tailEnd/>
          </a:ln>
        </p:spPr>
        <p:txBody>
          <a:bodyPr/>
          <a:lstStyle/>
          <a:p>
            <a:pPr marL="342900" indent="-342900" fontAlgn="auto">
              <a:spcBef>
                <a:spcPct val="20000"/>
              </a:spcBef>
              <a:spcAft>
                <a:spcPts val="0"/>
              </a:spcAft>
              <a:buFont typeface="Georgia" pitchFamily="18" charset="0"/>
              <a:buNone/>
              <a:defRPr/>
            </a:pPr>
            <a:r>
              <a:rPr lang="ja-JP" altLang="en-US" sz="3600" b="1" dirty="0">
                <a:latin typeface="+mj-ea"/>
                <a:ea typeface="+mj-ea"/>
              </a:rPr>
              <a:t>・地域の体操教室は、あの地域では　　何故</a:t>
            </a:r>
            <a:r>
              <a:rPr lang="ja-JP" altLang="en-US" sz="3600" b="1" dirty="0" err="1">
                <a:latin typeface="+mj-ea"/>
                <a:ea typeface="+mj-ea"/>
              </a:rPr>
              <a:t>かうまく</a:t>
            </a:r>
            <a:r>
              <a:rPr lang="ja-JP" altLang="en-US" sz="3600" b="1" dirty="0">
                <a:latin typeface="+mj-ea"/>
                <a:ea typeface="+mj-ea"/>
              </a:rPr>
              <a:t>いっている</a:t>
            </a:r>
            <a:r>
              <a:rPr lang="en-US" altLang="ja-JP" sz="3600" b="1" dirty="0">
                <a:latin typeface="+mj-ea"/>
                <a:ea typeface="+mj-ea"/>
              </a:rPr>
              <a:t>…</a:t>
            </a:r>
          </a:p>
          <a:p>
            <a:pPr marL="342900" indent="-342900" fontAlgn="auto">
              <a:spcBef>
                <a:spcPct val="20000"/>
              </a:spcBef>
              <a:spcAft>
                <a:spcPts val="0"/>
              </a:spcAft>
              <a:buFont typeface="Georgia" pitchFamily="18" charset="0"/>
              <a:buNone/>
              <a:defRPr/>
            </a:pPr>
            <a:endParaRPr lang="en-US" altLang="ja-JP" sz="2000" b="1" dirty="0">
              <a:latin typeface="+mj-ea"/>
              <a:ea typeface="+mj-ea"/>
            </a:endParaRPr>
          </a:p>
          <a:p>
            <a:pPr marL="342900" indent="-342900" fontAlgn="auto">
              <a:spcBef>
                <a:spcPct val="20000"/>
              </a:spcBef>
              <a:spcAft>
                <a:spcPts val="0"/>
              </a:spcAft>
              <a:buFont typeface="Georgia" pitchFamily="18" charset="0"/>
              <a:buNone/>
              <a:defRPr/>
            </a:pPr>
            <a:r>
              <a:rPr lang="ja-JP" altLang="en-US" sz="3600" b="1" dirty="0">
                <a:latin typeface="+mj-ea"/>
                <a:ea typeface="+mj-ea"/>
              </a:rPr>
              <a:t>・あの地域の自治会は参加者も多く、　　とてもよくまとまっている</a:t>
            </a:r>
            <a:r>
              <a:rPr lang="en-US" altLang="ja-JP" sz="3600" b="1" dirty="0">
                <a:latin typeface="+mj-ea"/>
                <a:ea typeface="+mj-ea"/>
              </a:rPr>
              <a:t>…</a:t>
            </a:r>
            <a:endParaRPr lang="ja-JP" altLang="en-US" sz="3600" b="1" dirty="0">
              <a:latin typeface="+mj-ea"/>
              <a:ea typeface="+mj-ea"/>
            </a:endParaRPr>
          </a:p>
        </p:txBody>
      </p:sp>
      <p:sp>
        <p:nvSpPr>
          <p:cNvPr id="6"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こういう地域はありませんか？</a:t>
            </a:r>
          </a:p>
        </p:txBody>
      </p:sp>
      <p:sp>
        <p:nvSpPr>
          <p:cNvPr id="7" name="正方形/長方形 6"/>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539750" y="5373688"/>
            <a:ext cx="8280400"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3400">
                <a:solidFill>
                  <a:srgbClr val="0066FF"/>
                </a:solidFill>
                <a:latin typeface="HGP創英角ｺﾞｼｯｸUB" pitchFamily="50" charset="-128"/>
                <a:ea typeface="HGP創英角ｺﾞｼｯｸUB" pitchFamily="50" charset="-128"/>
              </a:rPr>
              <a:t>その違いは、</a:t>
            </a:r>
            <a:r>
              <a:rPr lang="en-US" altLang="ja-JP" sz="3400">
                <a:solidFill>
                  <a:srgbClr val="0066FF"/>
                </a:solidFill>
                <a:latin typeface="HGP創英角ｺﾞｼｯｸUB" pitchFamily="50" charset="-128"/>
                <a:ea typeface="HGP創英角ｺﾞｼｯｸUB" pitchFamily="50" charset="-128"/>
              </a:rPr>
              <a:t>『</a:t>
            </a:r>
            <a:r>
              <a:rPr lang="ja-JP" altLang="en-US" sz="3400">
                <a:solidFill>
                  <a:srgbClr val="FF0000"/>
                </a:solidFill>
                <a:latin typeface="HGP創英角ｺﾞｼｯｸUB" pitchFamily="50" charset="-128"/>
                <a:ea typeface="HGP創英角ｺﾞｼｯｸUB" pitchFamily="50" charset="-128"/>
              </a:rPr>
              <a:t>地域力（ｿｰｼｬﾙ・ｷｬﾋﾟﾀﾙ）</a:t>
            </a:r>
            <a:r>
              <a:rPr lang="en-US" altLang="ja-JP" sz="3400">
                <a:solidFill>
                  <a:srgbClr val="0066FF"/>
                </a:solidFill>
                <a:latin typeface="HGP創英角ｺﾞｼｯｸUB" pitchFamily="50" charset="-128"/>
                <a:ea typeface="HGP創英角ｺﾞｼｯｸUB" pitchFamily="50" charset="-128"/>
              </a:rPr>
              <a:t>』</a:t>
            </a:r>
            <a:r>
              <a:rPr lang="ja-JP" altLang="en-US" sz="3400">
                <a:solidFill>
                  <a:srgbClr val="0066FF"/>
                </a:solidFill>
                <a:latin typeface="HGP創英角ｺﾞｼｯｸUB" pitchFamily="50" charset="-128"/>
                <a:ea typeface="HGP創英角ｺﾞｼｯｸUB" pitchFamily="50" charset="-128"/>
              </a:rPr>
              <a:t>によって、もたらされているかも知れません</a:t>
            </a:r>
          </a:p>
        </p:txBody>
      </p:sp>
      <p:sp>
        <p:nvSpPr>
          <p:cNvPr id="8" name="下矢印 7"/>
          <p:cNvSpPr/>
          <p:nvPr/>
        </p:nvSpPr>
        <p:spPr>
          <a:xfrm>
            <a:off x="3995738" y="4508500"/>
            <a:ext cx="1079500" cy="68421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560E0B55-70A4-4A95-8511-24FEF383906A}" type="slidenum">
              <a:rPr lang="en-US" altLang="ja-JP"/>
              <a:pPr>
                <a:defRPr/>
              </a:pPr>
              <a:t>25</a:t>
            </a:fld>
            <a:endParaRPr lang="en-US" altLang="ja-JP"/>
          </a:p>
        </p:txBody>
      </p:sp>
      <p:sp>
        <p:nvSpPr>
          <p:cNvPr id="416770" name="タイトル 1"/>
          <p:cNvSpPr>
            <a:spLocks noGrp="1"/>
          </p:cNvSpPr>
          <p:nvPr>
            <p:ph type="title"/>
          </p:nvPr>
        </p:nvSpPr>
        <p:spPr/>
        <p:txBody>
          <a:bodyPr/>
          <a:lstStyle/>
          <a:p>
            <a:pPr eaLnBrk="1" hangingPunct="1"/>
            <a:r>
              <a:rPr lang="ja-JP" altLang="en-US" smtClean="0">
                <a:latin typeface="HGP創英角ｺﾞｼｯｸUB" pitchFamily="50" charset="-128"/>
                <a:ea typeface="HGP創英角ｺﾞｼｯｸUB" pitchFamily="50" charset="-128"/>
              </a:rPr>
              <a:t>厚生労働省・熱中症対策</a:t>
            </a:r>
          </a:p>
        </p:txBody>
      </p:sp>
      <p:sp>
        <p:nvSpPr>
          <p:cNvPr id="416771" name="グラフ プレースホルダ 2"/>
          <p:cNvSpPr>
            <a:spLocks noGrp="1"/>
          </p:cNvSpPr>
          <p:nvPr>
            <p:ph type="chart" idx="1"/>
          </p:nvPr>
        </p:nvSpPr>
        <p:spPr>
          <a:xfrm>
            <a:off x="457200" y="1600200"/>
            <a:ext cx="8229600" cy="4525963"/>
          </a:xfrm>
        </p:spPr>
      </p:sp>
      <p:pic>
        <p:nvPicPr>
          <p:cNvPr id="240643" name="Picture 3"/>
          <p:cNvPicPr>
            <a:picLocks noChangeAspect="1" noChangeArrowheads="1"/>
          </p:cNvPicPr>
          <p:nvPr/>
        </p:nvPicPr>
        <p:blipFill>
          <a:blip r:embed="rId3" cstate="screen"/>
          <a:srcRect/>
          <a:stretch>
            <a:fillRect/>
          </a:stretch>
        </p:blipFill>
        <p:spPr bwMode="auto">
          <a:xfrm>
            <a:off x="467544" y="1628800"/>
            <a:ext cx="8208912"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直線コネクタ 8"/>
          <p:cNvCxnSpPr/>
          <p:nvPr/>
        </p:nvCxnSpPr>
        <p:spPr>
          <a:xfrm>
            <a:off x="6227763" y="5876925"/>
            <a:ext cx="2232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直線コネクタ 10"/>
          <p:cNvCxnSpPr/>
          <p:nvPr/>
        </p:nvCxnSpPr>
        <p:spPr>
          <a:xfrm>
            <a:off x="755650" y="6165850"/>
            <a:ext cx="3960813"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2445A374-8046-499D-B1BC-1E04A7E61CE3}" type="slidenum">
              <a:rPr lang="en-US" altLang="ja-JP"/>
              <a:pPr>
                <a:defRPr/>
              </a:pPr>
              <a:t>26</a:t>
            </a:fld>
            <a:endParaRPr lang="en-US" altLang="ja-JP"/>
          </a:p>
        </p:txBody>
      </p:sp>
      <p:sp>
        <p:nvSpPr>
          <p:cNvPr id="418818" name="タイトル 1"/>
          <p:cNvSpPr txBox="1">
            <a:spLocks/>
          </p:cNvSpPr>
          <p:nvPr/>
        </p:nvSpPr>
        <p:spPr bwMode="auto">
          <a:xfrm>
            <a:off x="457200" y="115888"/>
            <a:ext cx="8686800" cy="649287"/>
          </a:xfrm>
          <a:prstGeom prst="rect">
            <a:avLst/>
          </a:prstGeom>
          <a:noFill/>
          <a:ln w="9525">
            <a:noFill/>
            <a:miter lim="800000"/>
            <a:headEnd/>
            <a:tailEnd/>
          </a:ln>
        </p:spPr>
        <p:txBody>
          <a:bodyPr anchor="ctr"/>
          <a:lstStyle/>
          <a:p>
            <a:pPr>
              <a:lnSpc>
                <a:spcPct val="90000"/>
              </a:lnSpc>
            </a:pPr>
            <a:r>
              <a:rPr lang="ja-JP" altLang="en-US" sz="4000">
                <a:latin typeface="HGP創英角ｺﾞｼｯｸUB" pitchFamily="50" charset="-128"/>
                <a:ea typeface="HGP創英角ｺﾞｼｯｸUB" pitchFamily="50" charset="-128"/>
              </a:rPr>
              <a:t>地域力（ｿｰｼｬﾙ・ｷｬﾋﾟﾀﾙ）とは？</a:t>
            </a:r>
          </a:p>
        </p:txBody>
      </p:sp>
      <p:sp>
        <p:nvSpPr>
          <p:cNvPr id="7" name="正方形/長方形 6"/>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正方形/長方形 12"/>
          <p:cNvSpPr/>
          <p:nvPr/>
        </p:nvSpPr>
        <p:spPr>
          <a:xfrm>
            <a:off x="539750" y="4005263"/>
            <a:ext cx="8280400"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spcBef>
                <a:spcPts val="0"/>
              </a:spcBef>
              <a:spcAft>
                <a:spcPts val="0"/>
              </a:spcAft>
              <a:defRPr/>
            </a:pPr>
            <a:endParaRPr lang="ja-JP" altLang="en-US" sz="3400" dirty="0">
              <a:solidFill>
                <a:schemeClr val="tx1"/>
              </a:solidFill>
              <a:latin typeface="HGP創英角ｺﾞｼｯｸUB" pitchFamily="50" charset="-128"/>
              <a:ea typeface="HGP創英角ｺﾞｼｯｸUB" pitchFamily="50" charset="-128"/>
            </a:endParaRPr>
          </a:p>
        </p:txBody>
      </p:sp>
      <p:sp>
        <p:nvSpPr>
          <p:cNvPr id="15" name="正方形/長方形 14"/>
          <p:cNvSpPr/>
          <p:nvPr/>
        </p:nvSpPr>
        <p:spPr>
          <a:xfrm>
            <a:off x="611188" y="1196975"/>
            <a:ext cx="8208962" cy="165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spcBef>
                <a:spcPts val="0"/>
              </a:spcBef>
              <a:spcAft>
                <a:spcPts val="0"/>
              </a:spcAft>
              <a:defRPr/>
            </a:pPr>
            <a:r>
              <a:rPr lang="ja-JP" altLang="en-US" sz="2800" b="1" dirty="0">
                <a:solidFill>
                  <a:schemeClr val="tx1"/>
                </a:solidFill>
                <a:latin typeface="+mj-ea"/>
                <a:ea typeface="+mj-ea"/>
              </a:rPr>
              <a:t>「人々の協調行動を活発にすることによって社会の効率性を高めることができる、信頼、規範、ネットワークといった社会的仕組みの特徴」</a:t>
            </a:r>
            <a:endParaRPr lang="en-US" altLang="ja-JP" sz="2000" b="1" dirty="0">
              <a:solidFill>
                <a:schemeClr val="tx1"/>
              </a:solidFill>
              <a:latin typeface="+mj-ea"/>
              <a:ea typeface="+mj-ea"/>
            </a:endParaRPr>
          </a:p>
        </p:txBody>
      </p:sp>
      <p:sp>
        <p:nvSpPr>
          <p:cNvPr id="16" name="コンテンツ プレースホルダ 2"/>
          <p:cNvSpPr txBox="1">
            <a:spLocks/>
          </p:cNvSpPr>
          <p:nvPr/>
        </p:nvSpPr>
        <p:spPr bwMode="auto">
          <a:xfrm>
            <a:off x="5292725" y="2420938"/>
            <a:ext cx="3527425" cy="433387"/>
          </a:xfrm>
          <a:prstGeom prst="rect">
            <a:avLst/>
          </a:prstGeom>
          <a:noFill/>
          <a:ln w="9525">
            <a:noFill/>
            <a:miter lim="800000"/>
            <a:headEnd/>
            <a:tailEnd/>
          </a:ln>
        </p:spPr>
        <p:txBody>
          <a:bodyPr/>
          <a:lstStyle/>
          <a:p>
            <a:pPr marL="342900" indent="-342900" algn="ctr" fontAlgn="auto">
              <a:spcBef>
                <a:spcPct val="20000"/>
              </a:spcBef>
              <a:spcAft>
                <a:spcPts val="0"/>
              </a:spcAft>
              <a:buFont typeface="Georgia" pitchFamily="18" charset="0"/>
              <a:buNone/>
              <a:defRPr/>
            </a:pPr>
            <a:r>
              <a:rPr lang="ja-JP" altLang="en-US" b="1" dirty="0">
                <a:latin typeface="+mj-ea"/>
                <a:ea typeface="+mn-ea"/>
              </a:rPr>
              <a:t>（ロバート・パットナム</a:t>
            </a:r>
            <a:r>
              <a:rPr lang="en-US" altLang="ja-JP" b="1" dirty="0">
                <a:latin typeface="+mj-ea"/>
                <a:ea typeface="+mn-ea"/>
              </a:rPr>
              <a:t>, 1993</a:t>
            </a:r>
            <a:r>
              <a:rPr lang="ja-JP" altLang="en-US" b="1" dirty="0">
                <a:latin typeface="+mj-ea"/>
                <a:ea typeface="+mn-ea"/>
              </a:rPr>
              <a:t>）</a:t>
            </a:r>
            <a:endParaRPr lang="ja-JP" altLang="en-US" b="1" dirty="0">
              <a:solidFill>
                <a:srgbClr val="0066FF"/>
              </a:solidFill>
              <a:latin typeface="+mj-ea"/>
              <a:ea typeface="+mj-ea"/>
            </a:endParaRPr>
          </a:p>
        </p:txBody>
      </p:sp>
      <p:sp>
        <p:nvSpPr>
          <p:cNvPr id="17" name="正方形/長方形 16"/>
          <p:cNvSpPr/>
          <p:nvPr/>
        </p:nvSpPr>
        <p:spPr>
          <a:xfrm>
            <a:off x="468313" y="3573463"/>
            <a:ext cx="8280400"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3600">
                <a:solidFill>
                  <a:schemeClr val="tx1"/>
                </a:solidFill>
                <a:latin typeface="HGP創英角ｺﾞｼｯｸUB" pitchFamily="50" charset="-128"/>
                <a:ea typeface="HGP創英角ｺﾞｼｯｸUB" pitchFamily="50" charset="-128"/>
              </a:rPr>
              <a:t>要するに・・・ </a:t>
            </a:r>
            <a:r>
              <a:rPr lang="ja-JP" altLang="en-US" sz="3600">
                <a:solidFill>
                  <a:srgbClr val="FF0000"/>
                </a:solidFill>
                <a:latin typeface="HGP創英角ｺﾞｼｯｸUB" pitchFamily="50" charset="-128"/>
                <a:ea typeface="HGP創英角ｺﾞｼｯｸUB" pitchFamily="50" charset="-128"/>
              </a:rPr>
              <a:t>地域の中でのつながり</a:t>
            </a:r>
            <a:endParaRPr lang="en-US" altLang="ja-JP" sz="3600">
              <a:solidFill>
                <a:srgbClr val="FF0000"/>
              </a:solidFill>
              <a:latin typeface="HGP創英角ｺﾞｼｯｸUB" pitchFamily="50" charset="-128"/>
              <a:ea typeface="HGP創英角ｺﾞｼｯｸUB" pitchFamily="50" charset="-128"/>
            </a:endParaRPr>
          </a:p>
          <a:p>
            <a:pPr>
              <a:lnSpc>
                <a:spcPct val="120000"/>
              </a:lnSpc>
              <a:defRPr/>
            </a:pPr>
            <a:r>
              <a:rPr lang="ja-JP" altLang="en-US" sz="3600">
                <a:solidFill>
                  <a:srgbClr val="FF0000"/>
                </a:solidFill>
                <a:latin typeface="HGP創英角ｺﾞｼｯｸUB" pitchFamily="50" charset="-128"/>
                <a:ea typeface="HGP創英角ｺﾞｼｯｸUB" pitchFamily="50" charset="-128"/>
              </a:rPr>
              <a:t>　　　　　　　　　　　　　　　　　≒地域力！！</a:t>
            </a:r>
          </a:p>
        </p:txBody>
      </p:sp>
      <p:sp>
        <p:nvSpPr>
          <p:cNvPr id="2" name="正方形/長方形 14"/>
          <p:cNvSpPr/>
          <p:nvPr/>
        </p:nvSpPr>
        <p:spPr>
          <a:xfrm>
            <a:off x="539750" y="4941888"/>
            <a:ext cx="8208963" cy="1655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2800" b="1" dirty="0">
                <a:solidFill>
                  <a:schemeClr val="tx1"/>
                </a:solidFill>
                <a:latin typeface="ＭＳ Ｐゴシック" charset="-128"/>
              </a:rPr>
              <a:t>単に「絆（つながり）」を表すものではなく、互いへの　</a:t>
            </a:r>
            <a:r>
              <a:rPr lang="ja-JP" altLang="en-US" sz="2800" b="1" dirty="0">
                <a:solidFill>
                  <a:srgbClr val="FF3300"/>
                </a:solidFill>
                <a:latin typeface="ＭＳ Ｐゴシック" charset="-128"/>
              </a:rPr>
              <a:t>信頼</a:t>
            </a:r>
            <a:r>
              <a:rPr lang="ja-JP" altLang="en-US" sz="2800" b="1" dirty="0">
                <a:solidFill>
                  <a:schemeClr val="tx1"/>
                </a:solidFill>
                <a:latin typeface="ＭＳ Ｐゴシック" charset="-128"/>
              </a:rPr>
              <a:t>、</a:t>
            </a:r>
            <a:r>
              <a:rPr lang="ja-JP" altLang="en-US" sz="2800" b="1" dirty="0">
                <a:solidFill>
                  <a:srgbClr val="FF3300"/>
                </a:solidFill>
                <a:latin typeface="ＭＳ Ｐゴシック" charset="-128"/>
              </a:rPr>
              <a:t>協力</a:t>
            </a:r>
            <a:r>
              <a:rPr lang="ja-JP" altLang="en-US" sz="2800" b="1" dirty="0">
                <a:solidFill>
                  <a:schemeClr val="tx1"/>
                </a:solidFill>
                <a:latin typeface="ＭＳ Ｐゴシック" charset="-128"/>
              </a:rPr>
              <a:t>、</a:t>
            </a:r>
            <a:r>
              <a:rPr lang="ja-JP" altLang="en-US" sz="2800" b="1" dirty="0">
                <a:solidFill>
                  <a:srgbClr val="FF3300"/>
                </a:solidFill>
                <a:latin typeface="ＭＳ Ｐゴシック" charset="-128"/>
              </a:rPr>
              <a:t>つながり</a:t>
            </a:r>
            <a:r>
              <a:rPr lang="ja-JP" altLang="en-US" sz="2800" b="1" dirty="0">
                <a:solidFill>
                  <a:schemeClr val="tx1"/>
                </a:solidFill>
                <a:latin typeface="ＭＳ Ｐゴシック" charset="-128"/>
              </a:rPr>
              <a:t>により、何かを実行できる　　　　「</a:t>
            </a:r>
            <a:r>
              <a:rPr lang="ja-JP" altLang="en-US" sz="2800" b="1" dirty="0">
                <a:solidFill>
                  <a:srgbClr val="FF3300"/>
                </a:solidFill>
                <a:latin typeface="ＭＳ Ｐゴシック" charset="-128"/>
              </a:rPr>
              <a:t>強さ（力）</a:t>
            </a:r>
            <a:r>
              <a:rPr lang="ja-JP" altLang="en-US" sz="2800" b="1" dirty="0">
                <a:solidFill>
                  <a:schemeClr val="tx1"/>
                </a:solidFill>
                <a:latin typeface="ＭＳ Ｐゴシック" charset="-128"/>
              </a:rPr>
              <a:t>」を表す</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13A08FD3-404B-4520-BB60-838BF4B17D3C}" type="slidenum">
              <a:rPr lang="en-US" altLang="ja-JP"/>
              <a:pPr>
                <a:defRPr/>
              </a:pPr>
              <a:t>27</a:t>
            </a:fld>
            <a:endParaRPr lang="en-US" altLang="ja-JP"/>
          </a:p>
        </p:txBody>
      </p:sp>
      <p:sp>
        <p:nvSpPr>
          <p:cNvPr id="108546" name="コンテンツ プレースホルダ 2"/>
          <p:cNvSpPr txBox="1">
            <a:spLocks/>
          </p:cNvSpPr>
          <p:nvPr/>
        </p:nvSpPr>
        <p:spPr bwMode="auto">
          <a:xfrm>
            <a:off x="611188" y="1125538"/>
            <a:ext cx="8532812" cy="2590800"/>
          </a:xfrm>
          <a:prstGeom prst="rect">
            <a:avLst/>
          </a:prstGeom>
          <a:noFill/>
          <a:ln w="9525">
            <a:noFill/>
            <a:miter lim="800000"/>
            <a:headEnd/>
            <a:tailEnd/>
          </a:ln>
        </p:spPr>
        <p:txBody>
          <a:bodyPr/>
          <a:lstStyle/>
          <a:p>
            <a:pPr marL="342900" indent="-342900" fontAlgn="auto">
              <a:spcBef>
                <a:spcPct val="20000"/>
              </a:spcBef>
              <a:spcAft>
                <a:spcPts val="0"/>
              </a:spcAft>
              <a:buFont typeface="Georgia" pitchFamily="18" charset="0"/>
              <a:buNone/>
              <a:defRPr/>
            </a:pPr>
            <a:r>
              <a:rPr lang="ja-JP" altLang="en-US" sz="3200" b="1" dirty="0">
                <a:latin typeface="+mj-ea"/>
                <a:ea typeface="+mj-ea"/>
              </a:rPr>
              <a:t>例えば、</a:t>
            </a:r>
            <a:endParaRPr lang="en-US" altLang="ja-JP" sz="3200" b="1" dirty="0">
              <a:latin typeface="+mj-ea"/>
              <a:ea typeface="+mj-ea"/>
            </a:endParaRPr>
          </a:p>
          <a:p>
            <a:pPr marL="342900" indent="-342900" fontAlgn="auto">
              <a:spcBef>
                <a:spcPct val="20000"/>
              </a:spcBef>
              <a:spcAft>
                <a:spcPts val="0"/>
              </a:spcAft>
              <a:buFont typeface="Georgia" pitchFamily="18" charset="0"/>
              <a:buNone/>
              <a:defRPr/>
            </a:pPr>
            <a:r>
              <a:rPr lang="ja-JP" altLang="en-US" sz="3000" b="1" dirty="0">
                <a:latin typeface="+mj-ea"/>
                <a:ea typeface="+mj-ea"/>
              </a:rPr>
              <a:t>　</a:t>
            </a:r>
            <a:r>
              <a:rPr lang="en-US" altLang="ja-JP" sz="3000" b="1" dirty="0">
                <a:latin typeface="+mj-ea"/>
                <a:ea typeface="+mj-ea"/>
              </a:rPr>
              <a:t>- </a:t>
            </a:r>
            <a:r>
              <a:rPr lang="ja-JP" altLang="en-US" sz="3000" b="1" dirty="0">
                <a:latin typeface="+mj-ea"/>
                <a:ea typeface="+mj-ea"/>
              </a:rPr>
              <a:t>住む人同士の信頼感が高い地域</a:t>
            </a:r>
            <a:endParaRPr lang="en-US" altLang="ja-JP" sz="3000" b="1" dirty="0">
              <a:latin typeface="+mj-ea"/>
              <a:ea typeface="+mj-ea"/>
            </a:endParaRPr>
          </a:p>
          <a:p>
            <a:pPr marL="342900" indent="-342900" fontAlgn="auto">
              <a:spcBef>
                <a:spcPct val="20000"/>
              </a:spcBef>
              <a:spcAft>
                <a:spcPts val="0"/>
              </a:spcAft>
              <a:buFont typeface="Georgia" pitchFamily="18" charset="0"/>
              <a:buNone/>
              <a:defRPr/>
            </a:pPr>
            <a:r>
              <a:rPr lang="ja-JP" altLang="en-US" sz="3000" b="1" dirty="0">
                <a:latin typeface="+mj-ea"/>
                <a:ea typeface="+mj-ea"/>
              </a:rPr>
              <a:t>　</a:t>
            </a:r>
            <a:r>
              <a:rPr lang="en-US" altLang="ja-JP" sz="3000" b="1" dirty="0">
                <a:latin typeface="+mj-ea"/>
                <a:ea typeface="+mj-ea"/>
              </a:rPr>
              <a:t>- </a:t>
            </a:r>
            <a:r>
              <a:rPr lang="ja-JP" altLang="en-US" sz="3000" b="1" dirty="0">
                <a:latin typeface="+mj-ea"/>
                <a:ea typeface="+mj-ea"/>
              </a:rPr>
              <a:t>近所付き合いが盛んな地域</a:t>
            </a:r>
            <a:endParaRPr lang="en-US" altLang="ja-JP" sz="3000" b="1" dirty="0">
              <a:latin typeface="+mj-ea"/>
              <a:ea typeface="+mj-ea"/>
            </a:endParaRPr>
          </a:p>
          <a:p>
            <a:pPr marL="342900" indent="-342900" fontAlgn="auto">
              <a:spcBef>
                <a:spcPct val="20000"/>
              </a:spcBef>
              <a:spcAft>
                <a:spcPts val="0"/>
              </a:spcAft>
              <a:buFont typeface="Georgia" pitchFamily="18" charset="0"/>
              <a:buNone/>
              <a:defRPr/>
            </a:pPr>
            <a:r>
              <a:rPr lang="ja-JP" altLang="en-US" sz="3000" b="1" dirty="0">
                <a:latin typeface="+mj-ea"/>
                <a:ea typeface="+mj-ea"/>
              </a:rPr>
              <a:t>　</a:t>
            </a:r>
            <a:r>
              <a:rPr lang="en-US" altLang="ja-JP" sz="3000" b="1" dirty="0">
                <a:latin typeface="+mj-ea"/>
                <a:ea typeface="+mj-ea"/>
              </a:rPr>
              <a:t>- </a:t>
            </a:r>
            <a:r>
              <a:rPr lang="ja-JP" altLang="en-US" sz="3000" b="1" dirty="0">
                <a:latin typeface="+mj-ea"/>
                <a:ea typeface="+mj-ea"/>
              </a:rPr>
              <a:t>自治会や老人会の加入者が多い</a:t>
            </a:r>
            <a:r>
              <a:rPr lang="en-US" altLang="ja-JP" sz="3000" b="1" dirty="0">
                <a:latin typeface="+mj-ea"/>
                <a:ea typeface="+mj-ea"/>
              </a:rPr>
              <a:t>/</a:t>
            </a:r>
            <a:r>
              <a:rPr lang="ja-JP" altLang="en-US" sz="3000" b="1" dirty="0">
                <a:latin typeface="+mj-ea"/>
                <a:ea typeface="+mj-ea"/>
              </a:rPr>
              <a:t>盛んな地域</a:t>
            </a:r>
            <a:endParaRPr lang="en-US" altLang="ja-JP" sz="3000" b="1" dirty="0">
              <a:latin typeface="+mj-ea"/>
              <a:ea typeface="+mj-ea"/>
            </a:endParaRPr>
          </a:p>
        </p:txBody>
      </p:sp>
      <p:sp>
        <p:nvSpPr>
          <p:cNvPr id="420867" name="タイトル 1"/>
          <p:cNvSpPr txBox="1">
            <a:spLocks/>
          </p:cNvSpPr>
          <p:nvPr/>
        </p:nvSpPr>
        <p:spPr bwMode="auto">
          <a:xfrm>
            <a:off x="457200" y="115888"/>
            <a:ext cx="8686800" cy="649287"/>
          </a:xfrm>
          <a:prstGeom prst="rect">
            <a:avLst/>
          </a:prstGeom>
          <a:noFill/>
          <a:ln w="9525">
            <a:noFill/>
            <a:miter lim="800000"/>
            <a:headEnd/>
            <a:tailEnd/>
          </a:ln>
        </p:spPr>
        <p:txBody>
          <a:bodyPr anchor="ctr"/>
          <a:lstStyle/>
          <a:p>
            <a:pPr>
              <a:lnSpc>
                <a:spcPct val="90000"/>
              </a:lnSpc>
            </a:pPr>
            <a:r>
              <a:rPr lang="ja-JP" altLang="en-US" sz="4000">
                <a:latin typeface="HGP創英角ｺﾞｼｯｸUB" pitchFamily="50" charset="-128"/>
                <a:ea typeface="HGP創英角ｺﾞｼｯｸUB" pitchFamily="50" charset="-128"/>
              </a:rPr>
              <a:t>地域力（ｿｰｼｬﾙ・ｷｬﾋﾟﾀﾙ）とは？</a:t>
            </a:r>
          </a:p>
        </p:txBody>
      </p:sp>
      <p:sp>
        <p:nvSpPr>
          <p:cNvPr id="7" name="正方形/長方形 6"/>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正方形/長方形 12"/>
          <p:cNvSpPr/>
          <p:nvPr/>
        </p:nvSpPr>
        <p:spPr>
          <a:xfrm>
            <a:off x="539750" y="4005263"/>
            <a:ext cx="8280400"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spcBef>
                <a:spcPts val="0"/>
              </a:spcBef>
              <a:spcAft>
                <a:spcPts val="0"/>
              </a:spcAft>
              <a:defRPr/>
            </a:pPr>
            <a:endParaRPr lang="ja-JP" altLang="en-US" sz="3400" dirty="0">
              <a:solidFill>
                <a:schemeClr val="tx1"/>
              </a:solidFill>
              <a:latin typeface="HGP創英角ｺﾞｼｯｸUB" pitchFamily="50" charset="-128"/>
              <a:ea typeface="HGP創英角ｺﾞｼｯｸUB" pitchFamily="50" charset="-128"/>
            </a:endParaRPr>
          </a:p>
        </p:txBody>
      </p:sp>
      <p:sp>
        <p:nvSpPr>
          <p:cNvPr id="14" name="正方形/長方形 13"/>
          <p:cNvSpPr/>
          <p:nvPr/>
        </p:nvSpPr>
        <p:spPr>
          <a:xfrm>
            <a:off x="468313" y="3933825"/>
            <a:ext cx="8675687"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ja-JP" altLang="en-US" sz="3600" dirty="0">
                <a:solidFill>
                  <a:srgbClr val="0000FF"/>
                </a:solidFill>
                <a:latin typeface="HGP創英角ｺﾞｼｯｸUB" pitchFamily="50" charset="-128"/>
                <a:ea typeface="HGP創英角ｺﾞｼｯｸUB" pitchFamily="50" charset="-128"/>
              </a:rPr>
              <a:t>みんなで実行できる力が高い地域と言える！</a:t>
            </a:r>
          </a:p>
        </p:txBody>
      </p:sp>
      <p:sp>
        <p:nvSpPr>
          <p:cNvPr id="18" name="コンテンツ プレースホルダ 2"/>
          <p:cNvSpPr txBox="1">
            <a:spLocks/>
          </p:cNvSpPr>
          <p:nvPr/>
        </p:nvSpPr>
        <p:spPr bwMode="auto">
          <a:xfrm>
            <a:off x="611188" y="5302250"/>
            <a:ext cx="8532812" cy="1439863"/>
          </a:xfrm>
          <a:prstGeom prst="rect">
            <a:avLst/>
          </a:prstGeom>
          <a:noFill/>
          <a:ln w="9525">
            <a:noFill/>
            <a:miter lim="800000"/>
            <a:headEnd/>
            <a:tailEnd/>
          </a:ln>
        </p:spPr>
        <p:txBody>
          <a:bodyPr/>
          <a:lstStyle/>
          <a:p>
            <a:pPr marL="342900" indent="-342900" fontAlgn="auto">
              <a:spcBef>
                <a:spcPct val="20000"/>
              </a:spcBef>
              <a:spcAft>
                <a:spcPts val="0"/>
              </a:spcAft>
              <a:buFont typeface="Wingdings" pitchFamily="2" charset="2"/>
              <a:buChar char="u"/>
              <a:defRPr/>
            </a:pPr>
            <a:r>
              <a:rPr lang="ja-JP" altLang="en-US" sz="2400" b="1" dirty="0">
                <a:latin typeface="+mj-ea"/>
                <a:ea typeface="+mj-ea"/>
              </a:rPr>
              <a:t>一般的には、都市部よりも地方部の方が高いと言われている</a:t>
            </a:r>
            <a:endParaRPr lang="en-US" altLang="ja-JP" sz="2400" b="1" dirty="0">
              <a:latin typeface="+mj-ea"/>
              <a:ea typeface="+mj-ea"/>
            </a:endParaRPr>
          </a:p>
          <a:p>
            <a:pPr marL="342900" indent="-342900" fontAlgn="auto">
              <a:spcBef>
                <a:spcPct val="20000"/>
              </a:spcBef>
              <a:spcAft>
                <a:spcPts val="0"/>
              </a:spcAft>
              <a:buFont typeface="Wingdings" pitchFamily="2" charset="2"/>
              <a:buChar char="u"/>
              <a:defRPr/>
            </a:pPr>
            <a:r>
              <a:rPr lang="ja-JP" altLang="en-US" sz="2400" b="1" dirty="0">
                <a:latin typeface="+mj-ea"/>
                <a:ea typeface="+mj-ea"/>
              </a:rPr>
              <a:t>ただし、地方部の中でも高い地域、低い地域は存在する</a:t>
            </a:r>
            <a:endParaRPr lang="en-US" altLang="ja-JP" sz="2400" b="1" dirty="0">
              <a:latin typeface="+mj-ea"/>
              <a:ea typeface="+mj-ea"/>
            </a:endParaRPr>
          </a:p>
        </p:txBody>
      </p:sp>
      <p:sp>
        <p:nvSpPr>
          <p:cNvPr id="19" name="下矢印 18"/>
          <p:cNvSpPr/>
          <p:nvPr/>
        </p:nvSpPr>
        <p:spPr>
          <a:xfrm>
            <a:off x="3995738" y="3429000"/>
            <a:ext cx="1079500" cy="68421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5"/>
          <p:cNvSpPr>
            <a:spLocks noGrp="1"/>
          </p:cNvSpPr>
          <p:nvPr>
            <p:ph type="sldNum" sz="quarter" idx="12"/>
          </p:nvPr>
        </p:nvSpPr>
        <p:spPr/>
        <p:txBody>
          <a:bodyPr/>
          <a:lstStyle/>
          <a:p>
            <a:pPr>
              <a:defRPr/>
            </a:pPr>
            <a:fld id="{71B2952F-386F-43DA-A05B-AAD9F0CCF204}" type="slidenum">
              <a:rPr lang="ja-JP" altLang="en-US"/>
              <a:pPr>
                <a:defRPr/>
              </a:pPr>
              <a:t>28</a:t>
            </a:fld>
            <a:endParaRPr lang="ja-JP" altLang="en-US"/>
          </a:p>
        </p:txBody>
      </p:sp>
      <p:graphicFrame>
        <p:nvGraphicFramePr>
          <p:cNvPr id="152596" name="Object 20"/>
          <p:cNvGraphicFramePr>
            <a:graphicFrameLocks/>
          </p:cNvGraphicFramePr>
          <p:nvPr/>
        </p:nvGraphicFramePr>
        <p:xfrm>
          <a:off x="4665663" y="1506538"/>
          <a:ext cx="4529137" cy="4741862"/>
        </p:xfrm>
        <a:graphic>
          <a:graphicData uri="http://schemas.openxmlformats.org/presentationml/2006/ole">
            <p:oleObj spid="_x0000_s152596" r:id="rId4" imgW="4529721" imgH="4743099" progId="Excel.Sheet.8">
              <p:embed/>
            </p:oleObj>
          </a:graphicData>
        </a:graphic>
      </p:graphicFrame>
      <p:graphicFrame>
        <p:nvGraphicFramePr>
          <p:cNvPr id="152597" name="Object 21"/>
          <p:cNvGraphicFramePr>
            <a:graphicFrameLocks/>
          </p:cNvGraphicFramePr>
          <p:nvPr/>
        </p:nvGraphicFramePr>
        <p:xfrm>
          <a:off x="1281113" y="1506538"/>
          <a:ext cx="4494212" cy="4741862"/>
        </p:xfrm>
        <a:graphic>
          <a:graphicData uri="http://schemas.openxmlformats.org/presentationml/2006/ole">
            <p:oleObj spid="_x0000_s152597" r:id="rId5" imgW="4493141" imgH="4743099" progId="Excel.Sheet.8">
              <p:embed/>
            </p:oleObj>
          </a:graphicData>
        </a:graphic>
      </p:graphicFrame>
      <p:sp>
        <p:nvSpPr>
          <p:cNvPr id="9" name="正方形/長方形 8"/>
          <p:cNvSpPr/>
          <p:nvPr/>
        </p:nvSpPr>
        <p:spPr>
          <a:xfrm>
            <a:off x="0" y="1768475"/>
            <a:ext cx="226853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そう思う</a:t>
            </a:r>
          </a:p>
        </p:txBody>
      </p:sp>
      <p:sp>
        <p:nvSpPr>
          <p:cNvPr id="10" name="正方形/長方形 9"/>
          <p:cNvSpPr/>
          <p:nvPr/>
        </p:nvSpPr>
        <p:spPr>
          <a:xfrm>
            <a:off x="0" y="2749550"/>
            <a:ext cx="227488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まあそう思う</a:t>
            </a:r>
          </a:p>
        </p:txBody>
      </p:sp>
      <p:sp>
        <p:nvSpPr>
          <p:cNvPr id="11" name="正方形/長方形 10"/>
          <p:cNvSpPr/>
          <p:nvPr/>
        </p:nvSpPr>
        <p:spPr>
          <a:xfrm>
            <a:off x="0" y="3686175"/>
            <a:ext cx="226853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あまり</a:t>
            </a:r>
            <a:endParaRPr lang="en-US" altLang="ja-JP" sz="2000" b="1" dirty="0">
              <a:solidFill>
                <a:schemeClr val="tx1"/>
              </a:solidFill>
            </a:endParaRPr>
          </a:p>
          <a:p>
            <a:pPr algn="r" fontAlgn="auto">
              <a:spcBef>
                <a:spcPts val="0"/>
              </a:spcBef>
              <a:spcAft>
                <a:spcPts val="0"/>
              </a:spcAft>
              <a:defRPr/>
            </a:pPr>
            <a:r>
              <a:rPr lang="ja-JP" altLang="en-US" sz="2000" b="1" dirty="0">
                <a:solidFill>
                  <a:schemeClr val="tx1"/>
                </a:solidFill>
              </a:rPr>
              <a:t>そう思わない</a:t>
            </a:r>
          </a:p>
        </p:txBody>
      </p:sp>
      <p:sp>
        <p:nvSpPr>
          <p:cNvPr id="12" name="正方形/長方形 11"/>
          <p:cNvSpPr/>
          <p:nvPr/>
        </p:nvSpPr>
        <p:spPr>
          <a:xfrm>
            <a:off x="0" y="4694238"/>
            <a:ext cx="23749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000" b="1" dirty="0">
                <a:solidFill>
                  <a:schemeClr val="tx1"/>
                </a:solidFill>
              </a:rPr>
              <a:t>　　そう思わない</a:t>
            </a:r>
          </a:p>
        </p:txBody>
      </p:sp>
      <p:sp>
        <p:nvSpPr>
          <p:cNvPr id="6" name="正方形/長方形 5"/>
          <p:cNvSpPr/>
          <p:nvPr/>
        </p:nvSpPr>
        <p:spPr>
          <a:xfrm>
            <a:off x="34925" y="1597025"/>
            <a:ext cx="623888" cy="41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sz="2000" dirty="0">
                <a:solidFill>
                  <a:schemeClr val="tx1"/>
                </a:solidFill>
                <a:latin typeface="HGS創英角ｺﾞｼｯｸUB" pitchFamily="50" charset="-128"/>
                <a:ea typeface="HGS創英角ｺﾞｼｯｸUB" pitchFamily="50" charset="-128"/>
              </a:rPr>
              <a:t>一般的に人は信頼できると思う</a:t>
            </a:r>
          </a:p>
        </p:txBody>
      </p:sp>
      <p:sp>
        <p:nvSpPr>
          <p:cNvPr id="13"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一般的信頼感と健康</a:t>
            </a:r>
          </a:p>
        </p:txBody>
      </p:sp>
      <p:sp>
        <p:nvSpPr>
          <p:cNvPr id="14" name="正方形/長方形 1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矢印コネクタ 15"/>
          <p:cNvCxnSpPr/>
          <p:nvPr/>
        </p:nvCxnSpPr>
        <p:spPr>
          <a:xfrm rot="5400000">
            <a:off x="3131344" y="2924969"/>
            <a:ext cx="3168650" cy="14398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042988" y="1268413"/>
            <a:ext cx="129540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tx1"/>
                </a:solidFill>
              </a:rPr>
              <a:t>n=1,735</a:t>
            </a:r>
            <a:endParaRPr lang="ja-JP" altLang="en-US" b="1" baseline="30000" dirty="0">
              <a:solidFill>
                <a:schemeClr val="tx1"/>
              </a:solidFill>
            </a:endParaRPr>
          </a:p>
        </p:txBody>
      </p:sp>
      <p:cxnSp>
        <p:nvCxnSpPr>
          <p:cNvPr id="18" name="直線矢印コネクタ 17"/>
          <p:cNvCxnSpPr/>
          <p:nvPr/>
        </p:nvCxnSpPr>
        <p:spPr>
          <a:xfrm rot="16200000" flipH="1">
            <a:off x="6336507" y="3032919"/>
            <a:ext cx="3240087" cy="1152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411413" y="1052513"/>
            <a:ext cx="273685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rPr>
              <a:t>「自分は健康だと思う」と</a:t>
            </a:r>
            <a:endParaRPr lang="en-US" altLang="ja-JP" b="1" dirty="0">
              <a:solidFill>
                <a:schemeClr val="tx1"/>
              </a:solidFill>
            </a:endParaRPr>
          </a:p>
          <a:p>
            <a:pPr fontAlgn="auto">
              <a:spcBef>
                <a:spcPts val="0"/>
              </a:spcBef>
              <a:spcAft>
                <a:spcPts val="0"/>
              </a:spcAft>
              <a:defRPr/>
            </a:pPr>
            <a:r>
              <a:rPr lang="ja-JP" altLang="en-US" b="1" dirty="0">
                <a:solidFill>
                  <a:schemeClr val="tx1"/>
                </a:solidFill>
              </a:rPr>
              <a:t>回答した人の割合</a:t>
            </a:r>
          </a:p>
        </p:txBody>
      </p:sp>
      <p:sp>
        <p:nvSpPr>
          <p:cNvPr id="21" name="正方形/長方形 20"/>
          <p:cNvSpPr/>
          <p:nvPr/>
        </p:nvSpPr>
        <p:spPr>
          <a:xfrm>
            <a:off x="755650" y="6048375"/>
            <a:ext cx="80645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b="1" dirty="0">
                <a:solidFill>
                  <a:srgbClr val="00B050"/>
                </a:solidFill>
              </a:rPr>
              <a:t>他者への信頼感が高いほど、</a:t>
            </a:r>
            <a:endParaRPr lang="en-US" altLang="ja-JP" sz="2800" b="1" dirty="0">
              <a:solidFill>
                <a:srgbClr val="00B050"/>
              </a:solidFill>
            </a:endParaRPr>
          </a:p>
          <a:p>
            <a:pPr fontAlgn="auto">
              <a:spcBef>
                <a:spcPts val="0"/>
              </a:spcBef>
              <a:spcAft>
                <a:spcPts val="0"/>
              </a:spcAft>
              <a:defRPr/>
            </a:pPr>
            <a:r>
              <a:rPr lang="ja-JP" altLang="en-US" sz="2800" b="1" dirty="0">
                <a:solidFill>
                  <a:srgbClr val="00B050"/>
                </a:solidFill>
              </a:rPr>
              <a:t>　　　　　健康感が良く、将来への不安が低い傾向</a:t>
            </a:r>
          </a:p>
        </p:txBody>
      </p:sp>
      <p:sp>
        <p:nvSpPr>
          <p:cNvPr id="22" name="正方形/長方形 21"/>
          <p:cNvSpPr/>
          <p:nvPr/>
        </p:nvSpPr>
        <p:spPr>
          <a:xfrm>
            <a:off x="5832475" y="1052513"/>
            <a:ext cx="2808288"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rPr>
              <a:t>「将来に不安を感じる」と</a:t>
            </a:r>
            <a:endParaRPr lang="en-US" altLang="ja-JP" b="1" dirty="0">
              <a:solidFill>
                <a:schemeClr val="tx1"/>
              </a:solidFill>
            </a:endParaRPr>
          </a:p>
          <a:p>
            <a:pPr fontAlgn="auto">
              <a:spcBef>
                <a:spcPts val="0"/>
              </a:spcBef>
              <a:spcAft>
                <a:spcPts val="0"/>
              </a:spcAft>
              <a:defRPr/>
            </a:pPr>
            <a:r>
              <a:rPr lang="ja-JP" altLang="en-US" b="1" dirty="0">
                <a:solidFill>
                  <a:schemeClr val="tx1"/>
                </a:solidFill>
              </a:rPr>
              <a:t>回答した人の割合</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31FA96A0-65E3-4B39-A9DE-426EE446207A}" type="slidenum">
              <a:rPr lang="ja-JP" altLang="en-US"/>
              <a:pPr>
                <a:defRPr/>
              </a:pPr>
              <a:t>29</a:t>
            </a:fld>
            <a:endParaRPr lang="ja-JP" altLang="en-US"/>
          </a:p>
        </p:txBody>
      </p:sp>
      <p:graphicFrame>
        <p:nvGraphicFramePr>
          <p:cNvPr id="128011" name="Object 11"/>
          <p:cNvGraphicFramePr>
            <a:graphicFrameLocks noChangeAspect="1"/>
          </p:cNvGraphicFramePr>
          <p:nvPr/>
        </p:nvGraphicFramePr>
        <p:xfrm>
          <a:off x="128588" y="1865313"/>
          <a:ext cx="8372475" cy="4638675"/>
        </p:xfrm>
        <a:graphic>
          <a:graphicData uri="http://schemas.openxmlformats.org/presentationml/2006/ole">
            <p:oleObj spid="_x0000_s128011" r:id="rId4" imgW="8376630" imgH="4639458" progId="Excel.Sheet.8">
              <p:embed/>
            </p:oleObj>
          </a:graphicData>
        </a:graphic>
      </p:graphicFrame>
      <p:sp>
        <p:nvSpPr>
          <p:cNvPr id="4" name="タイトル 1"/>
          <p:cNvSpPr txBox="1">
            <a:spLocks/>
          </p:cNvSpPr>
          <p:nvPr/>
        </p:nvSpPr>
        <p:spPr>
          <a:xfrm>
            <a:off x="457200" y="274638"/>
            <a:ext cx="8229600" cy="1143000"/>
          </a:xfrm>
          <a:prstGeom prst="rect">
            <a:avLst/>
          </a:prstGeom>
        </p:spPr>
        <p:txBody>
          <a:bodyPr/>
          <a:lstStyle/>
          <a:p>
            <a:pPr algn="ctr">
              <a:defRPr/>
            </a:pPr>
            <a:r>
              <a:rPr lang="ja-JP" altLang="en-US" sz="4400" dirty="0">
                <a:latin typeface="HGP創英角ｺﾞｼｯｸUB" pitchFamily="50" charset="-128"/>
                <a:ea typeface="HGP創英角ｺﾞｼｯｸUB" pitchFamily="50" charset="-128"/>
                <a:cs typeface="+mj-cs"/>
              </a:rPr>
              <a:t>地域力と主観的健康</a:t>
            </a:r>
          </a:p>
        </p:txBody>
      </p:sp>
      <p:sp>
        <p:nvSpPr>
          <p:cNvPr id="5" name="テキスト ボックス 4"/>
          <p:cNvSpPr txBox="1"/>
          <p:nvPr/>
        </p:nvSpPr>
        <p:spPr>
          <a:xfrm>
            <a:off x="2124075" y="1127125"/>
            <a:ext cx="5073650" cy="10779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ja-JP" altLang="en-US" sz="3200">
                <a:solidFill>
                  <a:schemeClr val="accent2"/>
                </a:solidFill>
                <a:latin typeface="HGP創英角ｺﾞｼｯｸUB" pitchFamily="50" charset="-128"/>
                <a:ea typeface="HGP創英角ｺﾞｼｯｸUB" pitchFamily="50" charset="-128"/>
              </a:rPr>
              <a:t>地域力（ｿｰｼｬﾙ・ｷｬﾋﾟﾀﾙ）が</a:t>
            </a:r>
            <a:endParaRPr lang="en-US" altLang="ja-JP" sz="3200">
              <a:solidFill>
                <a:schemeClr val="accent2"/>
              </a:solidFill>
              <a:latin typeface="HGP創英角ｺﾞｼｯｸUB" pitchFamily="50" charset="-128"/>
              <a:ea typeface="HGP創英角ｺﾞｼｯｸUB" pitchFamily="50" charset="-128"/>
            </a:endParaRPr>
          </a:p>
          <a:p>
            <a:pPr>
              <a:defRPr/>
            </a:pPr>
            <a:r>
              <a:rPr lang="ja-JP" altLang="en-US" sz="3200">
                <a:solidFill>
                  <a:schemeClr val="accent2"/>
                </a:solidFill>
                <a:latin typeface="HGP創英角ｺﾞｼｯｸUB" pitchFamily="50" charset="-128"/>
                <a:ea typeface="HGP創英角ｺﾞｼｯｸUB" pitchFamily="50" charset="-128"/>
              </a:rPr>
              <a:t>低いほど、健康度が低い</a:t>
            </a:r>
          </a:p>
        </p:txBody>
      </p:sp>
      <p:sp>
        <p:nvSpPr>
          <p:cNvPr id="128015" name="正方形/長方形 6"/>
          <p:cNvSpPr>
            <a:spLocks noChangeArrowheads="1"/>
          </p:cNvSpPr>
          <p:nvPr/>
        </p:nvSpPr>
        <p:spPr bwMode="auto">
          <a:xfrm>
            <a:off x="755650" y="6381750"/>
            <a:ext cx="8064500" cy="307975"/>
          </a:xfrm>
          <a:prstGeom prst="rect">
            <a:avLst/>
          </a:prstGeom>
          <a:noFill/>
          <a:ln w="9525">
            <a:noFill/>
            <a:miter lim="800000"/>
            <a:headEnd/>
            <a:tailEnd/>
          </a:ln>
        </p:spPr>
        <p:txBody>
          <a:bodyPr>
            <a:spAutoFit/>
          </a:bodyPr>
          <a:lstStyle/>
          <a:p>
            <a:r>
              <a:rPr lang="ja-JP" altLang="en-US" sz="1400">
                <a:ea typeface="ＭＳ Ｐゴシック" charset="-128"/>
              </a:rPr>
              <a:t>土居 弘幸</a:t>
            </a:r>
            <a:r>
              <a:rPr lang="en-US" altLang="ja-JP" sz="1400">
                <a:ea typeface="ＭＳ Ｐゴシック" charset="-128"/>
              </a:rPr>
              <a:t>(2009)</a:t>
            </a:r>
            <a:r>
              <a:rPr lang="ja-JP" altLang="en-US" sz="1400">
                <a:ea typeface="ＭＳ Ｐゴシック" charset="-128"/>
              </a:rPr>
              <a:t>長寿医療研究委託事業研究報告書「地域のソーシャル・キャピタルと健康に関する研究」</a:t>
            </a:r>
          </a:p>
        </p:txBody>
      </p:sp>
      <p:sp>
        <p:nvSpPr>
          <p:cNvPr id="8" name="右矢印 7"/>
          <p:cNvSpPr/>
          <p:nvPr/>
        </p:nvSpPr>
        <p:spPr>
          <a:xfrm rot="893151">
            <a:off x="2535238" y="2708275"/>
            <a:ext cx="4541837" cy="433388"/>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3A8F6375-9183-4246-A8C2-DD25E6C1985E}" type="slidenum">
              <a:rPr lang="ja-JP" altLang="en-US"/>
              <a:pPr>
                <a:defRPr/>
              </a:pPr>
              <a:t>3</a:t>
            </a:fld>
            <a:endParaRPr lang="ja-JP" altLang="en-US"/>
          </a:p>
        </p:txBody>
      </p:sp>
      <p:sp>
        <p:nvSpPr>
          <p:cNvPr id="4" name="タイトル 1"/>
          <p:cNvSpPr txBox="1">
            <a:spLocks/>
          </p:cNvSpPr>
          <p:nvPr/>
        </p:nvSpPr>
        <p:spPr>
          <a:xfrm>
            <a:off x="457200" y="115888"/>
            <a:ext cx="8229600" cy="649287"/>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どの程度近所付き合いをしていますか？</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タイトル 1"/>
          <p:cNvSpPr txBox="1">
            <a:spLocks/>
          </p:cNvSpPr>
          <p:nvPr/>
        </p:nvSpPr>
        <p:spPr>
          <a:xfrm>
            <a:off x="1476375" y="981075"/>
            <a:ext cx="7292975" cy="4535488"/>
          </a:xfrm>
          <a:prstGeom prst="rect">
            <a:avLst/>
          </a:prstGeom>
        </p:spPr>
        <p:txBody>
          <a:bodyPr anchor="ctr"/>
          <a:lstStyle/>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お互いに訪問し合う程度</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立ち話をする程度</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挨拶する程度</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付き合いはほとんどない</a:t>
            </a:r>
          </a:p>
        </p:txBody>
      </p:sp>
      <p:cxnSp>
        <p:nvCxnSpPr>
          <p:cNvPr id="6" name="直線矢印コネクタ 5"/>
          <p:cNvCxnSpPr/>
          <p:nvPr/>
        </p:nvCxnSpPr>
        <p:spPr>
          <a:xfrm>
            <a:off x="1042988" y="1700213"/>
            <a:ext cx="0" cy="3241675"/>
          </a:xfrm>
          <a:prstGeom prst="straightConnector1">
            <a:avLst/>
          </a:prstGeom>
          <a:ln w="57150">
            <a:solidFill>
              <a:schemeClr val="accent6">
                <a:lumMod val="60000"/>
                <a:lumOff val="4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CF3C2035-1C39-4F5C-864F-B35736F35081}" type="slidenum">
              <a:rPr lang="ja-JP" altLang="en-US"/>
              <a:pPr>
                <a:defRPr/>
              </a:pPr>
              <a:t>30</a:t>
            </a:fld>
            <a:endParaRPr lang="ja-JP" altLang="en-US"/>
          </a:p>
        </p:txBody>
      </p:sp>
      <p:graphicFrame>
        <p:nvGraphicFramePr>
          <p:cNvPr id="130059" name="Object 11"/>
          <p:cNvGraphicFramePr>
            <a:graphicFrameLocks noChangeAspect="1"/>
          </p:cNvGraphicFramePr>
          <p:nvPr/>
        </p:nvGraphicFramePr>
        <p:xfrm>
          <a:off x="128588" y="1865313"/>
          <a:ext cx="8372475" cy="4638675"/>
        </p:xfrm>
        <a:graphic>
          <a:graphicData uri="http://schemas.openxmlformats.org/presentationml/2006/ole">
            <p:oleObj spid="_x0000_s130059" r:id="rId4" imgW="8376630" imgH="4639458" progId="Excel.Sheet.8">
              <p:embed/>
            </p:oleObj>
          </a:graphicData>
        </a:graphic>
      </p:graphicFrame>
      <p:sp>
        <p:nvSpPr>
          <p:cNvPr id="4" name="タイトル 1"/>
          <p:cNvSpPr txBox="1">
            <a:spLocks/>
          </p:cNvSpPr>
          <p:nvPr/>
        </p:nvSpPr>
        <p:spPr>
          <a:xfrm>
            <a:off x="457200" y="274638"/>
            <a:ext cx="8229600" cy="1143000"/>
          </a:xfrm>
          <a:prstGeom prst="rect">
            <a:avLst/>
          </a:prstGeom>
        </p:spPr>
        <p:txBody>
          <a:bodyPr/>
          <a:lstStyle/>
          <a:p>
            <a:pPr algn="ctr">
              <a:defRPr/>
            </a:pPr>
            <a:r>
              <a:rPr lang="ja-JP" altLang="en-US" sz="4400" dirty="0">
                <a:latin typeface="HGP創英角ｺﾞｼｯｸUB" pitchFamily="50" charset="-128"/>
                <a:ea typeface="HGP創英角ｺﾞｼｯｸUB" pitchFamily="50" charset="-128"/>
                <a:cs typeface="+mj-cs"/>
              </a:rPr>
              <a:t>地域力と精神的健康</a:t>
            </a:r>
          </a:p>
        </p:txBody>
      </p:sp>
      <p:sp>
        <p:nvSpPr>
          <p:cNvPr id="5" name="テキスト ボックス 4"/>
          <p:cNvSpPr txBox="1"/>
          <p:nvPr/>
        </p:nvSpPr>
        <p:spPr>
          <a:xfrm>
            <a:off x="1476375" y="1127125"/>
            <a:ext cx="6249988" cy="10779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ja-JP" altLang="en-US" sz="3200" dirty="0">
                <a:solidFill>
                  <a:schemeClr val="accent2"/>
                </a:solidFill>
                <a:latin typeface="HGP創英角ｺﾞｼｯｸUB" pitchFamily="50" charset="-128"/>
                <a:ea typeface="HGP創英角ｺﾞｼｯｸUB" pitchFamily="50" charset="-128"/>
              </a:rPr>
              <a:t>地域力（ｿｰｼｬﾙ・ｷｬﾋﾟﾀﾙ）が</a:t>
            </a:r>
            <a:endParaRPr lang="en-US" altLang="ja-JP" sz="3200" dirty="0">
              <a:solidFill>
                <a:schemeClr val="accent2"/>
              </a:solidFill>
              <a:latin typeface="HGP創英角ｺﾞｼｯｸUB" pitchFamily="50" charset="-128"/>
              <a:ea typeface="HGP創英角ｺﾞｼｯｸUB" pitchFamily="50" charset="-128"/>
            </a:endParaRPr>
          </a:p>
          <a:p>
            <a:pPr algn="ctr">
              <a:defRPr/>
            </a:pPr>
            <a:r>
              <a:rPr lang="ja-JP" altLang="en-US" sz="3200" dirty="0">
                <a:solidFill>
                  <a:schemeClr val="accent2"/>
                </a:solidFill>
                <a:latin typeface="HGP創英角ｺﾞｼｯｸUB" pitchFamily="50" charset="-128"/>
                <a:ea typeface="HGP創英角ｺﾞｼｯｸUB" pitchFamily="50" charset="-128"/>
              </a:rPr>
              <a:t>低いほど、精神的健康度が低い</a:t>
            </a:r>
          </a:p>
        </p:txBody>
      </p:sp>
      <p:sp>
        <p:nvSpPr>
          <p:cNvPr id="6" name="右矢印 5"/>
          <p:cNvSpPr/>
          <p:nvPr/>
        </p:nvSpPr>
        <p:spPr>
          <a:xfrm rot="893151">
            <a:off x="2535238" y="2708275"/>
            <a:ext cx="4541837" cy="433388"/>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a:p>
        </p:txBody>
      </p:sp>
      <p:sp>
        <p:nvSpPr>
          <p:cNvPr id="130064" name="正方形/長方形 6"/>
          <p:cNvSpPr>
            <a:spLocks noChangeArrowheads="1"/>
          </p:cNvSpPr>
          <p:nvPr/>
        </p:nvSpPr>
        <p:spPr bwMode="auto">
          <a:xfrm>
            <a:off x="755650" y="6381750"/>
            <a:ext cx="8064500" cy="307975"/>
          </a:xfrm>
          <a:prstGeom prst="rect">
            <a:avLst/>
          </a:prstGeom>
          <a:noFill/>
          <a:ln w="9525">
            <a:noFill/>
            <a:miter lim="800000"/>
            <a:headEnd/>
            <a:tailEnd/>
          </a:ln>
        </p:spPr>
        <p:txBody>
          <a:bodyPr>
            <a:spAutoFit/>
          </a:bodyPr>
          <a:lstStyle/>
          <a:p>
            <a:r>
              <a:rPr lang="ja-JP" altLang="en-US" sz="1400">
                <a:ea typeface="ＭＳ Ｐゴシック" charset="-128"/>
              </a:rPr>
              <a:t>土居 弘幸</a:t>
            </a:r>
            <a:r>
              <a:rPr lang="en-US" altLang="ja-JP" sz="1400">
                <a:ea typeface="ＭＳ Ｐゴシック" charset="-128"/>
              </a:rPr>
              <a:t>(2009)</a:t>
            </a:r>
            <a:r>
              <a:rPr lang="ja-JP" altLang="en-US" sz="1400">
                <a:ea typeface="ＭＳ Ｐゴシック" charset="-128"/>
              </a:rPr>
              <a:t>長寿医療研究委託事業研究報告書「地域のソーシャル・キャピタルと健康に関する研究」</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p:txBody>
          <a:bodyPr/>
          <a:lstStyle/>
          <a:p>
            <a:pPr>
              <a:defRPr/>
            </a:pPr>
            <a:fld id="{CBD13865-8686-4912-B542-7BEFDA8EB41F}" type="slidenum">
              <a:rPr lang="en-US" altLang="ja-JP"/>
              <a:pPr>
                <a:defRPr/>
              </a:pPr>
              <a:t>31</a:t>
            </a:fld>
            <a:endParaRPr lang="en-US" altLang="ja-JP"/>
          </a:p>
        </p:txBody>
      </p:sp>
      <p:sp>
        <p:nvSpPr>
          <p:cNvPr id="9"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rPr>
              <a:t>地域のつながりが個人の健康に影響</a:t>
            </a: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250825" y="2924175"/>
            <a:ext cx="4176713" cy="2592388"/>
          </a:xfrm>
          <a:prstGeom prst="ellipse">
            <a:avLst/>
          </a:prstGeom>
          <a:solidFill>
            <a:schemeClr val="accent6">
              <a:lumMod val="20000"/>
              <a:lumOff val="80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1042988" y="3357563"/>
            <a:ext cx="2665412"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dirty="0">
                <a:solidFill>
                  <a:schemeClr val="tx1"/>
                </a:solidFill>
                <a:latin typeface="HGP創英角ｺﾞｼｯｸUB" pitchFamily="50" charset="-128"/>
                <a:ea typeface="HGP創英角ｺﾞｼｯｸUB" pitchFamily="50" charset="-128"/>
              </a:rPr>
              <a:t>個々人の</a:t>
            </a:r>
            <a:endParaRPr lang="en-US" altLang="ja-JP" sz="2800" dirty="0">
              <a:solidFill>
                <a:schemeClr val="tx1"/>
              </a:solidFill>
              <a:latin typeface="HGP創英角ｺﾞｼｯｸUB" pitchFamily="50" charset="-128"/>
              <a:ea typeface="HGP創英角ｺﾞｼｯｸUB" pitchFamily="50" charset="-128"/>
            </a:endParaRPr>
          </a:p>
          <a:p>
            <a:pPr fontAlgn="auto">
              <a:spcBef>
                <a:spcPts val="0"/>
              </a:spcBef>
              <a:spcAft>
                <a:spcPts val="0"/>
              </a:spcAft>
              <a:defRPr/>
            </a:pPr>
            <a:r>
              <a:rPr lang="en-US" altLang="ja-JP" sz="2800" dirty="0">
                <a:solidFill>
                  <a:schemeClr val="tx1"/>
                </a:solidFill>
                <a:latin typeface="HGP創英角ｺﾞｼｯｸUB" pitchFamily="50" charset="-128"/>
                <a:ea typeface="HGP創英角ｺﾞｼｯｸUB" pitchFamily="50" charset="-128"/>
              </a:rPr>
              <a:t>- </a:t>
            </a:r>
            <a:r>
              <a:rPr lang="ja-JP" altLang="en-US" sz="2800" dirty="0">
                <a:solidFill>
                  <a:schemeClr val="tx1"/>
                </a:solidFill>
                <a:latin typeface="HGP創英角ｺﾞｼｯｸUB" pitchFamily="50" charset="-128"/>
                <a:ea typeface="HGP創英角ｺﾞｼｯｸUB" pitchFamily="50" charset="-128"/>
              </a:rPr>
              <a:t>社会参加</a:t>
            </a:r>
            <a:endParaRPr lang="en-US" altLang="ja-JP" sz="2800" dirty="0">
              <a:solidFill>
                <a:schemeClr val="tx1"/>
              </a:solidFill>
              <a:latin typeface="HGP創英角ｺﾞｼｯｸUB" pitchFamily="50" charset="-128"/>
              <a:ea typeface="HGP創英角ｺﾞｼｯｸUB" pitchFamily="50" charset="-128"/>
            </a:endParaRPr>
          </a:p>
          <a:p>
            <a:pPr fontAlgn="auto">
              <a:spcBef>
                <a:spcPts val="0"/>
              </a:spcBef>
              <a:spcAft>
                <a:spcPts val="0"/>
              </a:spcAft>
              <a:buFontTx/>
              <a:buChar char="-"/>
              <a:defRPr/>
            </a:pPr>
            <a:r>
              <a:rPr lang="ja-JP" altLang="en-US" sz="2800" dirty="0">
                <a:solidFill>
                  <a:schemeClr val="tx1"/>
                </a:solidFill>
                <a:latin typeface="HGP創英角ｺﾞｼｯｸUB" pitchFamily="50" charset="-128"/>
                <a:ea typeface="HGP創英角ｺﾞｼｯｸUB" pitchFamily="50" charset="-128"/>
              </a:rPr>
              <a:t> 人や近隣との</a:t>
            </a:r>
            <a:endParaRPr lang="en-US" altLang="ja-JP" sz="2800" dirty="0">
              <a:solidFill>
                <a:schemeClr val="tx1"/>
              </a:solidFill>
              <a:latin typeface="HGP創英角ｺﾞｼｯｸUB" pitchFamily="50" charset="-128"/>
              <a:ea typeface="HGP創英角ｺﾞｼｯｸUB" pitchFamily="50" charset="-128"/>
            </a:endParaRPr>
          </a:p>
          <a:p>
            <a:pPr fontAlgn="auto">
              <a:spcBef>
                <a:spcPts val="0"/>
              </a:spcBef>
              <a:spcAft>
                <a:spcPts val="0"/>
              </a:spcAft>
              <a:defRPr/>
            </a:pPr>
            <a:r>
              <a:rPr lang="ja-JP" altLang="en-US" sz="2800" dirty="0">
                <a:solidFill>
                  <a:schemeClr val="tx1"/>
                </a:solidFill>
                <a:latin typeface="HGP創英角ｺﾞｼｯｸUB" pitchFamily="50" charset="-128"/>
                <a:ea typeface="HGP創英角ｺﾞｼｯｸUB" pitchFamily="50" charset="-128"/>
              </a:rPr>
              <a:t>　　　　つながり</a:t>
            </a:r>
            <a:endParaRPr lang="en-US" altLang="ja-JP" sz="2800" dirty="0">
              <a:solidFill>
                <a:schemeClr val="tx1"/>
              </a:solidFill>
              <a:latin typeface="HGP創英角ｺﾞｼｯｸUB" pitchFamily="50" charset="-128"/>
              <a:ea typeface="HGP創英角ｺﾞｼｯｸUB" pitchFamily="50" charset="-128"/>
            </a:endParaRPr>
          </a:p>
        </p:txBody>
      </p:sp>
      <p:sp>
        <p:nvSpPr>
          <p:cNvPr id="11" name="円/楕円 10"/>
          <p:cNvSpPr/>
          <p:nvPr/>
        </p:nvSpPr>
        <p:spPr>
          <a:xfrm>
            <a:off x="4787900" y="2924175"/>
            <a:ext cx="4176713" cy="2592388"/>
          </a:xfrm>
          <a:prstGeom prst="ellipse">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4859338" y="3573463"/>
            <a:ext cx="4176712" cy="1655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HGP創英角ｺﾞｼｯｸUB" pitchFamily="50" charset="-128"/>
                <a:ea typeface="HGP創英角ｺﾞｼｯｸUB" pitchFamily="50" charset="-128"/>
              </a:rPr>
              <a:t>地域力（ｿｰｼｬﾙ・ｷｬﾋﾟﾀﾙ）の</a:t>
            </a:r>
            <a:endParaRPr lang="en-US" altLang="ja-JP" sz="2800" dirty="0">
              <a:solidFill>
                <a:schemeClr val="tx1"/>
              </a:solidFill>
              <a:latin typeface="HGP創英角ｺﾞｼｯｸUB" pitchFamily="50" charset="-128"/>
              <a:ea typeface="HGP創英角ｺﾞｼｯｸUB" pitchFamily="50" charset="-128"/>
            </a:endParaRPr>
          </a:p>
          <a:p>
            <a:pPr algn="ctr">
              <a:defRPr/>
            </a:pPr>
            <a:r>
              <a:rPr lang="ja-JP" altLang="en-US" sz="2800" dirty="0">
                <a:solidFill>
                  <a:schemeClr val="tx1"/>
                </a:solidFill>
                <a:latin typeface="HGP創英角ｺﾞｼｯｸUB" pitchFamily="50" charset="-128"/>
                <a:ea typeface="HGP創英角ｺﾞｼｯｸUB" pitchFamily="50" charset="-128"/>
              </a:rPr>
              <a:t>豊かさ</a:t>
            </a:r>
            <a:endParaRPr lang="en-US" altLang="ja-JP" sz="2800" dirty="0">
              <a:solidFill>
                <a:schemeClr val="tx1"/>
              </a:solidFill>
              <a:latin typeface="HGP創英角ｺﾞｼｯｸUB" pitchFamily="50" charset="-128"/>
              <a:ea typeface="HGP創英角ｺﾞｼｯｸUB" pitchFamily="50" charset="-128"/>
            </a:endParaRPr>
          </a:p>
        </p:txBody>
      </p:sp>
      <p:sp>
        <p:nvSpPr>
          <p:cNvPr id="13" name="右カーブ矢印 12"/>
          <p:cNvSpPr/>
          <p:nvPr/>
        </p:nvSpPr>
        <p:spPr>
          <a:xfrm rot="5400000">
            <a:off x="4104481" y="1953419"/>
            <a:ext cx="792163" cy="2447925"/>
          </a:xfrm>
          <a:prstGeom prst="curvedRightArrow">
            <a:avLst>
              <a:gd name="adj1" fmla="val 61361"/>
              <a:gd name="adj2" fmla="val 145586"/>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5" name="右カーブ矢印 14"/>
          <p:cNvSpPr/>
          <p:nvPr/>
        </p:nvSpPr>
        <p:spPr>
          <a:xfrm rot="16200000">
            <a:off x="4256882" y="4114006"/>
            <a:ext cx="792162" cy="2447925"/>
          </a:xfrm>
          <a:prstGeom prst="curvedRightArrow">
            <a:avLst>
              <a:gd name="adj1" fmla="val 61361"/>
              <a:gd name="adj2" fmla="val 145586"/>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6" name="正方形/長方形 15"/>
          <p:cNvSpPr/>
          <p:nvPr/>
        </p:nvSpPr>
        <p:spPr>
          <a:xfrm>
            <a:off x="755650" y="1052513"/>
            <a:ext cx="7704138"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u="sng" dirty="0">
                <a:solidFill>
                  <a:srgbClr val="0070C0"/>
                </a:solidFill>
                <a:latin typeface="HGP創英角ｺﾞｼｯｸUB" pitchFamily="50" charset="-128"/>
                <a:ea typeface="HGP創英角ｺﾞｼｯｸUB" pitchFamily="50" charset="-128"/>
              </a:rPr>
              <a:t>健康づくり</a:t>
            </a:r>
            <a:endParaRPr lang="en-US" altLang="ja-JP" sz="4000" u="sng" dirty="0">
              <a:solidFill>
                <a:srgbClr val="0070C0"/>
              </a:solidFill>
              <a:latin typeface="HGP創英角ｺﾞｼｯｸUB" pitchFamily="50" charset="-128"/>
              <a:ea typeface="HGP創英角ｺﾞｼｯｸUB" pitchFamily="50" charset="-128"/>
            </a:endParaRPr>
          </a:p>
        </p:txBody>
      </p:sp>
      <p:sp>
        <p:nvSpPr>
          <p:cNvPr id="17" name="上矢印 16"/>
          <p:cNvSpPr/>
          <p:nvPr/>
        </p:nvSpPr>
        <p:spPr>
          <a:xfrm rot="1744393">
            <a:off x="3016250" y="1797050"/>
            <a:ext cx="720725" cy="124618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上矢印 17"/>
          <p:cNvSpPr/>
          <p:nvPr/>
        </p:nvSpPr>
        <p:spPr>
          <a:xfrm rot="20027644">
            <a:off x="5457825" y="1795463"/>
            <a:ext cx="720725" cy="1246187"/>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0" y="5876925"/>
            <a:ext cx="91440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一人一人が社会とのつながりを意識することで、</a:t>
            </a:r>
            <a:endParaRPr lang="en-US" altLang="ja-JP" sz="2800" dirty="0">
              <a:solidFill>
                <a:srgbClr val="FF000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地域全体としてつながりが豊かになる</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00B40BE9-7DC0-4B28-9CA8-763E14C075B7}" type="slidenum">
              <a:rPr lang="en-US" altLang="ja-JP"/>
              <a:pPr>
                <a:defRPr/>
              </a:pPr>
              <a:t>32</a:t>
            </a:fld>
            <a:endParaRPr lang="en-US" altLang="ja-JP"/>
          </a:p>
        </p:txBody>
      </p:sp>
      <p:sp>
        <p:nvSpPr>
          <p:cNvPr id="94216" name="Text Box 2"/>
          <p:cNvSpPr txBox="1">
            <a:spLocks noChangeArrowheads="1"/>
          </p:cNvSpPr>
          <p:nvPr/>
        </p:nvSpPr>
        <p:spPr bwMode="auto">
          <a:xfrm>
            <a:off x="395288" y="1041400"/>
            <a:ext cx="8945562" cy="4835525"/>
          </a:xfrm>
          <a:prstGeom prst="rect">
            <a:avLst/>
          </a:prstGeom>
          <a:noFill/>
          <a:ln w="28575" cap="sq">
            <a:noFill/>
            <a:miter lim="800000"/>
            <a:headEnd type="none" w="sm" len="sm"/>
            <a:tailEnd/>
          </a:ln>
        </p:spPr>
        <p:txBody>
          <a:bodyPr lIns="95782" tIns="47891" rIns="95782" bIns="47891">
            <a:spAutoFit/>
          </a:bodyPr>
          <a:lstStyle/>
          <a:p>
            <a:pPr defTabSz="957263" fontAlgn="auto">
              <a:spcBef>
                <a:spcPts val="0"/>
              </a:spcBef>
              <a:spcAft>
                <a:spcPts val="0"/>
              </a:spcAft>
              <a:defRPr/>
            </a:pPr>
            <a:r>
              <a:rPr lang="ja-JP" altLang="en-US" sz="2400" b="1" dirty="0">
                <a:latin typeface="+mn-ea"/>
                <a:ea typeface="+mn-ea"/>
              </a:rPr>
              <a:t>信頼感が高い</a:t>
            </a:r>
            <a:r>
              <a:rPr lang="en-US" altLang="ja-JP" sz="2400" b="1" dirty="0">
                <a:latin typeface="+mn-ea"/>
                <a:ea typeface="+mn-ea"/>
              </a:rPr>
              <a:t>/</a:t>
            </a:r>
            <a:r>
              <a:rPr lang="ja-JP" altLang="en-US" sz="2400" b="1" dirty="0">
                <a:latin typeface="+mn-ea"/>
                <a:ea typeface="+mn-ea"/>
              </a:rPr>
              <a:t>みんなが社会参加しているような地域</a:t>
            </a:r>
            <a:endParaRPr lang="en-US" altLang="ja-JP" sz="2400" b="1" dirty="0">
              <a:latin typeface="HGP創英角ｺﾞｼｯｸUB" pitchFamily="50" charset="-128"/>
              <a:ea typeface="HGP創英角ｺﾞｼｯｸUB" pitchFamily="50" charset="-128"/>
            </a:endParaRPr>
          </a:p>
          <a:p>
            <a:pPr defTabSz="957263" fontAlgn="auto">
              <a:spcBef>
                <a:spcPts val="0"/>
              </a:spcBef>
              <a:spcAft>
                <a:spcPts val="0"/>
              </a:spcAft>
              <a:defRPr/>
            </a:pPr>
            <a:r>
              <a:rPr lang="ja-JP" altLang="en-US" sz="2400" b="1" dirty="0">
                <a:latin typeface="HGP創英角ｺﾞｼｯｸUB" pitchFamily="50" charset="-128"/>
                <a:ea typeface="HGP創英角ｺﾞｼｯｸUB" pitchFamily="50" charset="-128"/>
              </a:rPr>
              <a:t>　　　　　（つまり、ソーシャル・キャピタルが高い地域）</a:t>
            </a:r>
            <a:r>
              <a:rPr lang="ja-JP" altLang="en-US" sz="2400" b="1" dirty="0">
                <a:latin typeface="+mn-ea"/>
                <a:ea typeface="+mn-ea"/>
              </a:rPr>
              <a:t>では・・・</a:t>
            </a:r>
            <a:endParaRPr lang="en-US" altLang="ja-JP" sz="2400" b="1" dirty="0">
              <a:latin typeface="+mn-ea"/>
              <a:ea typeface="+mn-ea"/>
            </a:endParaRPr>
          </a:p>
          <a:p>
            <a:pPr defTabSz="957263" fontAlgn="auto">
              <a:spcBef>
                <a:spcPts val="0"/>
              </a:spcBef>
              <a:spcAft>
                <a:spcPts val="0"/>
              </a:spcAft>
              <a:defRPr/>
            </a:pPr>
            <a:endParaRPr lang="en-US" altLang="ja-JP" sz="2400" b="1" dirty="0">
              <a:latin typeface="+mn-ea"/>
              <a:ea typeface="+mn-ea"/>
            </a:endParaRPr>
          </a:p>
          <a:p>
            <a:pPr defTabSz="957263" fontAlgn="auto">
              <a:spcBef>
                <a:spcPts val="0"/>
              </a:spcBef>
              <a:spcAft>
                <a:spcPts val="0"/>
              </a:spcAft>
              <a:defRPr/>
            </a:pPr>
            <a:r>
              <a:rPr lang="ja-JP" altLang="en-US" sz="2800" dirty="0">
                <a:solidFill>
                  <a:srgbClr val="0070C0"/>
                </a:solidFill>
                <a:latin typeface="HGP創英角ｺﾞｼｯｸUB" pitchFamily="50" charset="-128"/>
                <a:ea typeface="HGP創英角ｺﾞｼｯｸUB" pitchFamily="50" charset="-128"/>
              </a:rPr>
              <a:t>   ・健康のことを含めて色々な情報が伝わりやすい</a:t>
            </a:r>
            <a:endParaRPr lang="en-US" altLang="ja-JP" sz="800" b="1" dirty="0">
              <a:latin typeface="+mn-ea"/>
              <a:ea typeface="+mn-ea"/>
            </a:endParaRPr>
          </a:p>
          <a:p>
            <a:pPr defTabSz="957263" fontAlgn="auto">
              <a:spcBef>
                <a:spcPts val="0"/>
              </a:spcBef>
              <a:spcAft>
                <a:spcPts val="0"/>
              </a:spcAft>
              <a:defRPr/>
            </a:pPr>
            <a:r>
              <a:rPr lang="ja-JP" altLang="en-US" sz="3200" b="1" dirty="0">
                <a:latin typeface="+mn-ea"/>
                <a:ea typeface="+mn-ea"/>
              </a:rPr>
              <a:t>　　   　</a:t>
            </a:r>
            <a:r>
              <a:rPr lang="ja-JP" altLang="en-US" sz="2400" b="1" dirty="0">
                <a:latin typeface="+mn-ea"/>
                <a:ea typeface="+mn-ea"/>
              </a:rPr>
              <a:t>→</a:t>
            </a:r>
            <a:r>
              <a:rPr lang="ja-JP" altLang="en-US" sz="2800" b="1" dirty="0">
                <a:latin typeface="+mn-ea"/>
                <a:ea typeface="+mn-ea"/>
              </a:rPr>
              <a:t>健康に良い情報を入手しやすい</a:t>
            </a:r>
            <a:endParaRPr lang="en-US" altLang="ja-JP" sz="2800" b="1" dirty="0">
              <a:latin typeface="+mn-ea"/>
              <a:ea typeface="+mn-ea"/>
            </a:endParaRPr>
          </a:p>
          <a:p>
            <a:pPr defTabSz="957263" fontAlgn="auto">
              <a:spcBef>
                <a:spcPts val="0"/>
              </a:spcBef>
              <a:spcAft>
                <a:spcPts val="0"/>
              </a:spcAft>
              <a:defRPr/>
            </a:pPr>
            <a:endParaRPr lang="en-US" altLang="ja-JP" sz="1200" b="1" dirty="0">
              <a:latin typeface="+mn-ea"/>
              <a:ea typeface="+mn-ea"/>
            </a:endParaRPr>
          </a:p>
          <a:p>
            <a:pPr defTabSz="957263" fontAlgn="auto">
              <a:spcBef>
                <a:spcPts val="0"/>
              </a:spcBef>
              <a:spcAft>
                <a:spcPts val="0"/>
              </a:spcAft>
              <a:defRPr/>
            </a:pPr>
            <a:r>
              <a:rPr lang="ja-JP" altLang="en-US" sz="2800" dirty="0">
                <a:solidFill>
                  <a:srgbClr val="0070C0"/>
                </a:solidFill>
                <a:latin typeface="HGP創英角ｺﾞｼｯｸUB" pitchFamily="50" charset="-128"/>
                <a:ea typeface="HGP創英角ｺﾞｼｯｸUB" pitchFamily="50" charset="-128"/>
              </a:rPr>
              <a:t>   ・健康に有益な規範意識</a:t>
            </a:r>
            <a:r>
              <a:rPr lang="ja-JP" altLang="en-US" sz="2400" dirty="0">
                <a:solidFill>
                  <a:srgbClr val="0070C0"/>
                </a:solidFill>
                <a:latin typeface="HGP創英角ｺﾞｼｯｸUB" pitchFamily="50" charset="-128"/>
                <a:ea typeface="HGP創英角ｺﾞｼｯｸUB" pitchFamily="50" charset="-128"/>
              </a:rPr>
              <a:t>（例：タバコは吸わない方がいい）</a:t>
            </a:r>
            <a:r>
              <a:rPr lang="ja-JP" altLang="en-US" sz="2800" dirty="0">
                <a:solidFill>
                  <a:srgbClr val="0070C0"/>
                </a:solidFill>
                <a:latin typeface="HGP創英角ｺﾞｼｯｸUB" pitchFamily="50" charset="-128"/>
                <a:ea typeface="HGP創英角ｺﾞｼｯｸUB" pitchFamily="50" charset="-128"/>
              </a:rPr>
              <a:t>が</a:t>
            </a:r>
            <a:endParaRPr lang="en-US" altLang="ja-JP" sz="2800" dirty="0">
              <a:solidFill>
                <a:srgbClr val="0070C0"/>
              </a:solidFill>
              <a:latin typeface="HGP創英角ｺﾞｼｯｸUB" pitchFamily="50" charset="-128"/>
              <a:ea typeface="HGP創英角ｺﾞｼｯｸUB" pitchFamily="50" charset="-128"/>
            </a:endParaRPr>
          </a:p>
          <a:p>
            <a:pPr defTabSz="957263" fontAlgn="auto">
              <a:spcBef>
                <a:spcPts val="0"/>
              </a:spcBef>
              <a:spcAft>
                <a:spcPts val="0"/>
              </a:spcAft>
              <a:defRPr/>
            </a:pPr>
            <a:r>
              <a:rPr lang="ja-JP" altLang="en-US" sz="2800" dirty="0">
                <a:solidFill>
                  <a:srgbClr val="0070C0"/>
                </a:solidFill>
                <a:latin typeface="HGP創英角ｺﾞｼｯｸUB" pitchFamily="50" charset="-128"/>
                <a:ea typeface="HGP創英角ｺﾞｼｯｸUB" pitchFamily="50" charset="-128"/>
              </a:rPr>
              <a:t>　   知らず知らずのうちに地域で働いている</a:t>
            </a:r>
            <a:endParaRPr lang="en-US" altLang="ja-JP" sz="800" b="1" dirty="0">
              <a:latin typeface="+mn-ea"/>
              <a:ea typeface="+mn-ea"/>
            </a:endParaRPr>
          </a:p>
          <a:p>
            <a:pPr defTabSz="957263" fontAlgn="auto">
              <a:spcBef>
                <a:spcPts val="0"/>
              </a:spcBef>
              <a:spcAft>
                <a:spcPts val="0"/>
              </a:spcAft>
              <a:defRPr/>
            </a:pPr>
            <a:r>
              <a:rPr lang="ja-JP" altLang="en-US" sz="3200" b="1" dirty="0">
                <a:latin typeface="+mn-ea"/>
                <a:ea typeface="+mn-ea"/>
              </a:rPr>
              <a:t>　　   　</a:t>
            </a:r>
            <a:r>
              <a:rPr lang="ja-JP" altLang="en-US" sz="2400" b="1" dirty="0">
                <a:latin typeface="+mn-ea"/>
                <a:ea typeface="+mn-ea"/>
              </a:rPr>
              <a:t>→</a:t>
            </a:r>
            <a:r>
              <a:rPr lang="ja-JP" altLang="en-US" sz="2800" b="1" dirty="0">
                <a:latin typeface="+mn-ea"/>
                <a:ea typeface="+mn-ea"/>
              </a:rPr>
              <a:t>いつの間にかその意識や行動が備</a:t>
            </a:r>
            <a:r>
              <a:rPr lang="ja-JP" altLang="en-US" sz="2400" b="1" dirty="0">
                <a:latin typeface="+mn-ea"/>
                <a:ea typeface="+mn-ea"/>
              </a:rPr>
              <a:t>わる</a:t>
            </a:r>
            <a:endParaRPr lang="en-US" altLang="ja-JP" sz="2400" b="1" dirty="0">
              <a:latin typeface="+mn-ea"/>
              <a:ea typeface="+mn-ea"/>
            </a:endParaRPr>
          </a:p>
          <a:p>
            <a:pPr defTabSz="957263" fontAlgn="auto">
              <a:spcBef>
                <a:spcPts val="0"/>
              </a:spcBef>
              <a:spcAft>
                <a:spcPts val="0"/>
              </a:spcAft>
              <a:defRPr/>
            </a:pPr>
            <a:r>
              <a:rPr lang="ja-JP" altLang="en-US" sz="3200" b="1" dirty="0">
                <a:latin typeface="+mn-ea"/>
                <a:ea typeface="+mn-ea"/>
              </a:rPr>
              <a:t>　　</a:t>
            </a:r>
            <a:endParaRPr lang="en-US" altLang="ja-JP" sz="3200" b="1" dirty="0">
              <a:latin typeface="+mn-ea"/>
              <a:ea typeface="+mn-ea"/>
            </a:endParaRPr>
          </a:p>
          <a:p>
            <a:pPr defTabSz="957263" fontAlgn="auto">
              <a:spcBef>
                <a:spcPts val="0"/>
              </a:spcBef>
              <a:spcAft>
                <a:spcPts val="0"/>
              </a:spcAft>
              <a:defRPr/>
            </a:pPr>
            <a:endParaRPr lang="ja-JP" altLang="en-US" sz="3600" b="1" dirty="0">
              <a:latin typeface="+mn-ea"/>
              <a:ea typeface="+mn-ea"/>
            </a:endParaRPr>
          </a:p>
        </p:txBody>
      </p:sp>
      <p:sp>
        <p:nvSpPr>
          <p:cNvPr id="9"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rPr>
              <a:t>地域のつながりが個人の健康に影響</a:t>
            </a: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323850" y="5084763"/>
            <a:ext cx="84978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地域のソーシャル・キャピタルが高い方が望ましい</a:t>
            </a:r>
          </a:p>
        </p:txBody>
      </p:sp>
      <p:sp>
        <p:nvSpPr>
          <p:cNvPr id="6" name="正方形/長方形 5"/>
          <p:cNvSpPr/>
          <p:nvPr/>
        </p:nvSpPr>
        <p:spPr>
          <a:xfrm>
            <a:off x="755650" y="5732463"/>
            <a:ext cx="8210550" cy="9366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300"/>
              </a:spcBef>
              <a:spcAft>
                <a:spcPts val="0"/>
              </a:spcAft>
              <a:defRPr/>
            </a:pPr>
            <a:r>
              <a:rPr lang="ja-JP" altLang="en-US" sz="2600" dirty="0">
                <a:solidFill>
                  <a:schemeClr val="tx1"/>
                </a:solidFill>
                <a:latin typeface="HGP創英角ｺﾞｼｯｸUB" pitchFamily="50" charset="-128"/>
                <a:ea typeface="HGP創英角ｺﾞｼｯｸUB" pitchFamily="50" charset="-128"/>
              </a:rPr>
              <a:t> 自分自身の社会とのつながりについて考えるだけでなく、</a:t>
            </a:r>
            <a:endParaRPr lang="en-US" altLang="ja-JP" sz="2600" dirty="0">
              <a:solidFill>
                <a:schemeClr val="tx1"/>
              </a:solidFill>
              <a:latin typeface="HGP創英角ｺﾞｼｯｸUB" pitchFamily="50" charset="-128"/>
              <a:ea typeface="HGP創英角ｺﾞｼｯｸUB" pitchFamily="50" charset="-128"/>
            </a:endParaRPr>
          </a:p>
          <a:p>
            <a:pPr fontAlgn="auto">
              <a:spcBef>
                <a:spcPts val="300"/>
              </a:spcBef>
              <a:spcAft>
                <a:spcPts val="0"/>
              </a:spcAft>
              <a:defRPr/>
            </a:pPr>
            <a:r>
              <a:rPr lang="ja-JP" altLang="en-US" sz="2600" dirty="0">
                <a:solidFill>
                  <a:schemeClr val="tx1"/>
                </a:solidFill>
                <a:latin typeface="HGP創英角ｺﾞｼｯｸUB" pitchFamily="50" charset="-128"/>
                <a:ea typeface="HGP創英角ｺﾞｼｯｸUB" pitchFamily="50" charset="-128"/>
              </a:rPr>
              <a:t> お住まいの自分の地域はつながりも考えていくことは大事</a:t>
            </a:r>
            <a:endParaRPr lang="en-US" altLang="ja-JP" sz="2600" dirty="0">
              <a:solidFill>
                <a:schemeClr val="tx1"/>
              </a:solidFill>
              <a:latin typeface="HGP創英角ｺﾞｼｯｸUB" pitchFamily="50" charset="-128"/>
              <a:ea typeface="HGP創英角ｺﾞｼｯｸUB" pitchFamily="50" charset="-128"/>
            </a:endParaRPr>
          </a:p>
        </p:txBody>
      </p:sp>
      <p:cxnSp>
        <p:nvCxnSpPr>
          <p:cNvPr id="11" name="直線コネクタ 10"/>
          <p:cNvCxnSpPr/>
          <p:nvPr/>
        </p:nvCxnSpPr>
        <p:spPr>
          <a:xfrm>
            <a:off x="395288" y="5013325"/>
            <a:ext cx="2592387" cy="0"/>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p:txBody>
          <a:bodyPr/>
          <a:lstStyle/>
          <a:p>
            <a:pPr>
              <a:defRPr/>
            </a:pPr>
            <a:fld id="{94521663-3309-45A5-96EC-63216398190E}" type="slidenum">
              <a:rPr lang="en-US" altLang="ja-JP"/>
              <a:pPr>
                <a:defRPr/>
              </a:pPr>
              <a:t>33</a:t>
            </a:fld>
            <a:endParaRPr lang="en-US" altLang="ja-JP"/>
          </a:p>
        </p:txBody>
      </p:sp>
      <p:sp>
        <p:nvSpPr>
          <p:cNvPr id="9" name="タイトル 1"/>
          <p:cNvSpPr txBox="1">
            <a:spLocks/>
          </p:cNvSpPr>
          <p:nvPr/>
        </p:nvSpPr>
        <p:spPr>
          <a:xfrm>
            <a:off x="457200" y="115888"/>
            <a:ext cx="86868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rPr>
              <a:t>地域のつながりがもたらす良い影響</a:t>
            </a: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円/楕円 10"/>
          <p:cNvSpPr/>
          <p:nvPr/>
        </p:nvSpPr>
        <p:spPr>
          <a:xfrm>
            <a:off x="2482850" y="2349500"/>
            <a:ext cx="4176713" cy="2592388"/>
          </a:xfrm>
          <a:prstGeom prst="ellipse">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2484438" y="2781300"/>
            <a:ext cx="4176712" cy="165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chemeClr val="tx1"/>
                </a:solidFill>
                <a:latin typeface="HGP創英角ｺﾞｼｯｸUB" pitchFamily="50" charset="-128"/>
                <a:ea typeface="HGP創英角ｺﾞｼｯｸUB" pitchFamily="50" charset="-128"/>
              </a:rPr>
              <a:t>地域の</a:t>
            </a:r>
            <a:endParaRPr lang="en-US" altLang="ja-JP" sz="28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800" dirty="0">
                <a:solidFill>
                  <a:schemeClr val="tx1"/>
                </a:solidFill>
                <a:latin typeface="HGP創英角ｺﾞｼｯｸUB" pitchFamily="50" charset="-128"/>
                <a:ea typeface="HGP創英角ｺﾞｼｯｸUB" pitchFamily="50" charset="-128"/>
              </a:rPr>
              <a:t>ソーシャルキャピタルの</a:t>
            </a:r>
            <a:endParaRPr lang="en-US" altLang="ja-JP" sz="28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800" dirty="0">
                <a:solidFill>
                  <a:schemeClr val="tx1"/>
                </a:solidFill>
                <a:latin typeface="HGP創英角ｺﾞｼｯｸUB" pitchFamily="50" charset="-128"/>
                <a:ea typeface="HGP創英角ｺﾞｼｯｸUB" pitchFamily="50" charset="-128"/>
              </a:rPr>
              <a:t>豊かさ</a:t>
            </a:r>
            <a:endParaRPr lang="en-US" altLang="ja-JP" sz="2800" dirty="0">
              <a:solidFill>
                <a:schemeClr val="tx1"/>
              </a:solidFill>
              <a:latin typeface="HGP創英角ｺﾞｼｯｸUB" pitchFamily="50" charset="-128"/>
              <a:ea typeface="HGP創英角ｺﾞｼｯｸUB" pitchFamily="50" charset="-128"/>
            </a:endParaRPr>
          </a:p>
        </p:txBody>
      </p:sp>
      <p:sp>
        <p:nvSpPr>
          <p:cNvPr id="16" name="正方形/長方形 15"/>
          <p:cNvSpPr/>
          <p:nvPr/>
        </p:nvSpPr>
        <p:spPr>
          <a:xfrm>
            <a:off x="539750" y="1125538"/>
            <a:ext cx="3024188"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u="sng" dirty="0">
                <a:solidFill>
                  <a:srgbClr val="0070C0"/>
                </a:solidFill>
                <a:latin typeface="HGP創英角ｺﾞｼｯｸUB" pitchFamily="50" charset="-128"/>
                <a:ea typeface="HGP創英角ｺﾞｼｯｸUB" pitchFamily="50" charset="-128"/>
              </a:rPr>
              <a:t>健康づくり</a:t>
            </a:r>
            <a:endParaRPr lang="en-US" altLang="ja-JP" sz="4000" u="sng" dirty="0">
              <a:solidFill>
                <a:srgbClr val="0070C0"/>
              </a:solidFill>
              <a:latin typeface="HGP創英角ｺﾞｼｯｸUB" pitchFamily="50" charset="-128"/>
              <a:ea typeface="HGP創英角ｺﾞｼｯｸUB" pitchFamily="50" charset="-128"/>
            </a:endParaRPr>
          </a:p>
        </p:txBody>
      </p:sp>
      <p:sp>
        <p:nvSpPr>
          <p:cNvPr id="18" name="上矢印 17"/>
          <p:cNvSpPr>
            <a:spLocks noChangeArrowheads="1"/>
          </p:cNvSpPr>
          <p:nvPr/>
        </p:nvSpPr>
        <p:spPr bwMode="auto">
          <a:xfrm rot="-2089818">
            <a:off x="2411413" y="1916113"/>
            <a:ext cx="863600" cy="741362"/>
          </a:xfrm>
          <a:prstGeom prst="upArrow">
            <a:avLst>
              <a:gd name="adj1" fmla="val 46306"/>
              <a:gd name="adj2" fmla="val 39500"/>
            </a:avLst>
          </a:prstGeom>
          <a:solidFill>
            <a:srgbClr val="E46C0A"/>
          </a:solidFill>
          <a:ln w="25400" algn="ctr">
            <a:noFill/>
            <a:miter lim="800000"/>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9" name="正方形/長方形 18"/>
          <p:cNvSpPr/>
          <p:nvPr/>
        </p:nvSpPr>
        <p:spPr>
          <a:xfrm>
            <a:off x="0" y="5876925"/>
            <a:ext cx="91440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一人一人が社会とのつながりを意識することで、</a:t>
            </a:r>
            <a:endParaRPr lang="en-US" altLang="ja-JP" sz="2800" dirty="0">
              <a:solidFill>
                <a:srgbClr val="FF000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地域全体としてつながりが豊かになる</a:t>
            </a:r>
          </a:p>
        </p:txBody>
      </p:sp>
      <p:sp>
        <p:nvSpPr>
          <p:cNvPr id="2" name="正方形/長方形 15"/>
          <p:cNvSpPr/>
          <p:nvPr/>
        </p:nvSpPr>
        <p:spPr>
          <a:xfrm>
            <a:off x="5724525" y="1125538"/>
            <a:ext cx="3024188"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u="sng">
                <a:solidFill>
                  <a:srgbClr val="0070C0"/>
                </a:solidFill>
                <a:latin typeface="HGP創英角ｺﾞｼｯｸUB" pitchFamily="50" charset="-128"/>
                <a:ea typeface="HGP創英角ｺﾞｼｯｸUB" pitchFamily="50" charset="-128"/>
              </a:rPr>
              <a:t>防犯・治安</a:t>
            </a:r>
            <a:endParaRPr lang="en-US" altLang="ja-JP" sz="4000" u="sng">
              <a:solidFill>
                <a:srgbClr val="0070C0"/>
              </a:solidFill>
              <a:latin typeface="HGP創英角ｺﾞｼｯｸUB" pitchFamily="50" charset="-128"/>
              <a:ea typeface="HGP創英角ｺﾞｼｯｸUB" pitchFamily="50" charset="-128"/>
            </a:endParaRPr>
          </a:p>
        </p:txBody>
      </p:sp>
      <p:sp>
        <p:nvSpPr>
          <p:cNvPr id="3" name="正方形/長方形 15"/>
          <p:cNvSpPr/>
          <p:nvPr/>
        </p:nvSpPr>
        <p:spPr>
          <a:xfrm>
            <a:off x="5940425" y="4797425"/>
            <a:ext cx="3024188"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u="sng" dirty="0">
                <a:solidFill>
                  <a:srgbClr val="0070C0"/>
                </a:solidFill>
                <a:latin typeface="HGP創英角ｺﾞｼｯｸUB" pitchFamily="50" charset="-128"/>
                <a:ea typeface="HGP創英角ｺﾞｼｯｸUB" pitchFamily="50" charset="-128"/>
              </a:rPr>
              <a:t>経済</a:t>
            </a:r>
            <a:endParaRPr lang="en-US" altLang="ja-JP" sz="4000" u="sng" dirty="0">
              <a:solidFill>
                <a:srgbClr val="0070C0"/>
              </a:solidFill>
              <a:latin typeface="HGP創英角ｺﾞｼｯｸUB" pitchFamily="50" charset="-128"/>
              <a:ea typeface="HGP創英角ｺﾞｼｯｸUB" pitchFamily="50" charset="-128"/>
            </a:endParaRPr>
          </a:p>
        </p:txBody>
      </p:sp>
      <p:sp>
        <p:nvSpPr>
          <p:cNvPr id="4" name="正方形/長方形 15"/>
          <p:cNvSpPr/>
          <p:nvPr/>
        </p:nvSpPr>
        <p:spPr>
          <a:xfrm>
            <a:off x="611188" y="4868863"/>
            <a:ext cx="3024187"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u="sng" dirty="0">
                <a:solidFill>
                  <a:srgbClr val="0070C0"/>
                </a:solidFill>
                <a:latin typeface="HGP創英角ｺﾞｼｯｸUB" pitchFamily="50" charset="-128"/>
                <a:ea typeface="HGP創英角ｺﾞｼｯｸUB" pitchFamily="50" charset="-128"/>
              </a:rPr>
              <a:t>教育</a:t>
            </a:r>
            <a:endParaRPr lang="en-US" altLang="ja-JP" sz="4000" u="sng" dirty="0">
              <a:solidFill>
                <a:srgbClr val="0070C0"/>
              </a:solidFill>
              <a:latin typeface="HGP創英角ｺﾞｼｯｸUB" pitchFamily="50" charset="-128"/>
              <a:ea typeface="HGP創英角ｺﾞｼｯｸUB" pitchFamily="50" charset="-128"/>
            </a:endParaRPr>
          </a:p>
        </p:txBody>
      </p:sp>
      <p:sp>
        <p:nvSpPr>
          <p:cNvPr id="5" name="上矢印 17"/>
          <p:cNvSpPr>
            <a:spLocks noChangeArrowheads="1"/>
          </p:cNvSpPr>
          <p:nvPr/>
        </p:nvSpPr>
        <p:spPr bwMode="auto">
          <a:xfrm rot="1803502">
            <a:off x="5795963" y="1916113"/>
            <a:ext cx="863600" cy="741362"/>
          </a:xfrm>
          <a:prstGeom prst="upArrow">
            <a:avLst>
              <a:gd name="adj1" fmla="val 46306"/>
              <a:gd name="adj2" fmla="val 39500"/>
            </a:avLst>
          </a:prstGeom>
          <a:solidFill>
            <a:srgbClr val="E46C0A"/>
          </a:solidFill>
          <a:ln w="25400" algn="ctr">
            <a:noFill/>
            <a:miter lim="800000"/>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3" name="上矢印 17"/>
          <p:cNvSpPr>
            <a:spLocks noChangeArrowheads="1"/>
          </p:cNvSpPr>
          <p:nvPr/>
        </p:nvSpPr>
        <p:spPr bwMode="auto">
          <a:xfrm rot="7613088">
            <a:off x="6136482" y="4345781"/>
            <a:ext cx="863600" cy="741363"/>
          </a:xfrm>
          <a:prstGeom prst="upArrow">
            <a:avLst>
              <a:gd name="adj1" fmla="val 46306"/>
              <a:gd name="adj2" fmla="val 39500"/>
            </a:avLst>
          </a:prstGeom>
          <a:solidFill>
            <a:srgbClr val="E46C0A"/>
          </a:solidFill>
          <a:ln w="25400" algn="ctr">
            <a:noFill/>
            <a:miter lim="800000"/>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4" name="上矢印 17"/>
          <p:cNvSpPr>
            <a:spLocks noChangeArrowheads="1"/>
          </p:cNvSpPr>
          <p:nvPr/>
        </p:nvSpPr>
        <p:spPr bwMode="auto">
          <a:xfrm rot="13123673">
            <a:off x="2189163" y="4337050"/>
            <a:ext cx="863600" cy="741363"/>
          </a:xfrm>
          <a:prstGeom prst="upArrow">
            <a:avLst>
              <a:gd name="adj1" fmla="val 46306"/>
              <a:gd name="adj2" fmla="val 39500"/>
            </a:avLst>
          </a:prstGeom>
          <a:solidFill>
            <a:srgbClr val="E46C0A"/>
          </a:solidFill>
          <a:ln w="25400" algn="ctr">
            <a:noFill/>
            <a:miter lim="800000"/>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756" name="Object 12"/>
          <p:cNvGraphicFramePr>
            <a:graphicFrameLocks noChangeAspect="1"/>
          </p:cNvGraphicFramePr>
          <p:nvPr/>
        </p:nvGraphicFramePr>
        <p:xfrm>
          <a:off x="250825" y="1700213"/>
          <a:ext cx="8372475" cy="4638675"/>
        </p:xfrm>
        <a:graphic>
          <a:graphicData uri="http://schemas.openxmlformats.org/presentationml/2006/ole">
            <p:oleObj spid="_x0000_s543756" r:id="rId4" imgW="8376630" imgH="4639458" progId="Excel.Sheet.8">
              <p:embed/>
            </p:oleObj>
          </a:graphicData>
        </a:graphic>
      </p:graphicFrame>
      <p:sp>
        <p:nvSpPr>
          <p:cNvPr id="20" name="右矢印 19"/>
          <p:cNvSpPr/>
          <p:nvPr/>
        </p:nvSpPr>
        <p:spPr>
          <a:xfrm rot="893151">
            <a:off x="3255963" y="2522538"/>
            <a:ext cx="4541837" cy="433387"/>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a:p>
        </p:txBody>
      </p:sp>
      <p:sp>
        <p:nvSpPr>
          <p:cNvPr id="15" name="Rectangle 6"/>
          <p:cNvSpPr>
            <a:spLocks noGrp="1" noChangeArrowheads="1"/>
          </p:cNvSpPr>
          <p:nvPr>
            <p:ph type="sldNum" sz="quarter" idx="12"/>
          </p:nvPr>
        </p:nvSpPr>
        <p:spPr/>
        <p:txBody>
          <a:bodyPr/>
          <a:lstStyle/>
          <a:p>
            <a:pPr>
              <a:defRPr/>
            </a:pPr>
            <a:fld id="{8B73D52D-8D66-4A75-A858-7AB219A7A1DB}" type="slidenum">
              <a:rPr lang="en-US" altLang="ja-JP"/>
              <a:pPr>
                <a:defRPr/>
              </a:pPr>
              <a:t>34</a:t>
            </a:fld>
            <a:endParaRPr lang="en-US" altLang="ja-JP"/>
          </a:p>
        </p:txBody>
      </p:sp>
      <p:sp>
        <p:nvSpPr>
          <p:cNvPr id="9" name="タイトル 1"/>
          <p:cNvSpPr txBox="1">
            <a:spLocks/>
          </p:cNvSpPr>
          <p:nvPr/>
        </p:nvSpPr>
        <p:spPr>
          <a:xfrm>
            <a:off x="457200" y="115888"/>
            <a:ext cx="8686800" cy="649287"/>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rPr>
              <a:t>地域のつながりがもたらす影響（</a:t>
            </a:r>
            <a:r>
              <a:rPr lang="en-US" altLang="ja-JP" sz="4400" dirty="0">
                <a:latin typeface="HGP創英角ｺﾞｼｯｸUB" pitchFamily="50" charset="-128"/>
                <a:ea typeface="HGP創英角ｺﾞｼｯｸUB" pitchFamily="50" charset="-128"/>
              </a:rPr>
              <a:t>※</a:t>
            </a:r>
            <a:r>
              <a:rPr lang="ja-JP" altLang="en-US" sz="4400" dirty="0">
                <a:latin typeface="HGP創英角ｺﾞｼｯｸUB" pitchFamily="50" charset="-128"/>
                <a:ea typeface="HGP創英角ｺﾞｼｯｸUB" pitchFamily="50" charset="-128"/>
              </a:rPr>
              <a:t>注意）</a:t>
            </a: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上矢印 17"/>
          <p:cNvSpPr>
            <a:spLocks noChangeArrowheads="1"/>
          </p:cNvSpPr>
          <p:nvPr/>
        </p:nvSpPr>
        <p:spPr bwMode="auto">
          <a:xfrm rot="10581965">
            <a:off x="1368425" y="1770063"/>
            <a:ext cx="1257300" cy="1220787"/>
          </a:xfrm>
          <a:prstGeom prst="upArrow">
            <a:avLst>
              <a:gd name="adj1" fmla="val 46306"/>
              <a:gd name="adj2" fmla="val 39500"/>
            </a:avLst>
          </a:prstGeom>
          <a:solidFill>
            <a:srgbClr val="E46C0A"/>
          </a:solidFill>
          <a:ln w="25400" algn="ctr">
            <a:noFill/>
            <a:miter lim="800000"/>
            <a:headEnd/>
            <a:tailEnd/>
          </a:ln>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9" name="正方形/長方形 18"/>
          <p:cNvSpPr/>
          <p:nvPr/>
        </p:nvSpPr>
        <p:spPr>
          <a:xfrm>
            <a:off x="0" y="1052513"/>
            <a:ext cx="91440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強すぎるつながりは、かえって健康度を低くする</a:t>
            </a:r>
            <a:endParaRPr lang="en-US" altLang="ja-JP" sz="2800" dirty="0">
              <a:solidFill>
                <a:srgbClr val="FF000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と言われている</a:t>
            </a:r>
          </a:p>
        </p:txBody>
      </p:sp>
      <p:sp>
        <p:nvSpPr>
          <p:cNvPr id="21" name="正方形/長方形 20"/>
          <p:cNvSpPr/>
          <p:nvPr/>
        </p:nvSpPr>
        <p:spPr>
          <a:xfrm>
            <a:off x="0" y="5994400"/>
            <a:ext cx="914400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latin typeface="HGP創英角ｺﾞｼｯｸUB" pitchFamily="50" charset="-128"/>
                <a:ea typeface="HGP創英角ｺﾞｼｯｸUB" pitchFamily="50" charset="-128"/>
              </a:rPr>
              <a:t>互いにストレスにならない関係づくりを！</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p>
            <a:pPr>
              <a:defRPr/>
            </a:pPr>
            <a:fld id="{0DB79DD6-F9AA-45A7-B05E-27E8CEBE01E4}" type="slidenum">
              <a:rPr lang="en-US" altLang="ja-JP"/>
              <a:pPr>
                <a:defRPr/>
              </a:pPr>
              <a:t>35</a:t>
            </a:fld>
            <a:endParaRPr lang="en-US" altLang="ja-JP"/>
          </a:p>
        </p:txBody>
      </p:sp>
      <p:sp>
        <p:nvSpPr>
          <p:cNvPr id="16" name="角丸四角形 15"/>
          <p:cNvSpPr/>
          <p:nvPr/>
        </p:nvSpPr>
        <p:spPr>
          <a:xfrm>
            <a:off x="1187450" y="4508500"/>
            <a:ext cx="6840538" cy="7921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1187450" y="2420938"/>
            <a:ext cx="6840538" cy="143986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5796" name="Text Box 2"/>
          <p:cNvSpPr txBox="1">
            <a:spLocks noChangeArrowheads="1"/>
          </p:cNvSpPr>
          <p:nvPr/>
        </p:nvSpPr>
        <p:spPr bwMode="auto">
          <a:xfrm>
            <a:off x="468313" y="1052513"/>
            <a:ext cx="8567737" cy="1035050"/>
          </a:xfrm>
          <a:prstGeom prst="rect">
            <a:avLst/>
          </a:prstGeom>
          <a:noFill/>
          <a:ln w="28575" cap="sq">
            <a:noFill/>
            <a:miter lim="800000"/>
            <a:headEnd type="none" w="sm" len="sm"/>
            <a:tailEnd/>
          </a:ln>
        </p:spPr>
        <p:txBody>
          <a:bodyPr lIns="95782" tIns="47891" rIns="95782" bIns="47891">
            <a:spAutoFit/>
          </a:bodyPr>
          <a:lstStyle/>
          <a:p>
            <a:pPr defTabSz="957263"/>
            <a:r>
              <a:rPr lang="ja-JP" altLang="en-US" sz="2800">
                <a:solidFill>
                  <a:srgbClr val="0070C0"/>
                </a:solidFill>
                <a:latin typeface="HGP創英角ｺﾞｼｯｸUB" pitchFamily="50" charset="-128"/>
                <a:ea typeface="HGP創英角ｺﾞｼｯｸUB" pitchFamily="50" charset="-128"/>
              </a:rPr>
              <a:t>ボランティア活動などの社会参加は特別な活動ではない</a:t>
            </a:r>
            <a:endParaRPr lang="en-US" altLang="ja-JP" sz="2800">
              <a:solidFill>
                <a:srgbClr val="0070C0"/>
              </a:solidFill>
              <a:latin typeface="HGP創英角ｺﾞｼｯｸUB" pitchFamily="50" charset="-128"/>
              <a:ea typeface="HGP創英角ｺﾞｼｯｸUB" pitchFamily="50" charset="-128"/>
            </a:endParaRPr>
          </a:p>
          <a:p>
            <a:pPr defTabSz="957263">
              <a:spcBef>
                <a:spcPts val="600"/>
              </a:spcBef>
            </a:pPr>
            <a:r>
              <a:rPr lang="ja-JP" altLang="en-US" sz="2800">
                <a:solidFill>
                  <a:srgbClr val="0070C0"/>
                </a:solidFill>
                <a:latin typeface="HGP創英角ｺﾞｼｯｸUB" pitchFamily="50" charset="-128"/>
                <a:ea typeface="HGP創英角ｺﾞｼｯｸUB" pitchFamily="50" charset="-128"/>
              </a:rPr>
              <a:t>　　　　　→色んな活動でも同じようなことは言える！</a:t>
            </a:r>
            <a:endParaRPr lang="en-US" altLang="ja-JP" sz="2800">
              <a:solidFill>
                <a:srgbClr val="0070C0"/>
              </a:solidFill>
              <a:latin typeface="HGP創英角ｺﾞｼｯｸUB" pitchFamily="50" charset="-128"/>
              <a:ea typeface="HGP創英角ｺﾞｼｯｸUB" pitchFamily="50" charset="-128"/>
            </a:endParaRPr>
          </a:p>
        </p:txBody>
      </p:sp>
      <p:sp>
        <p:nvSpPr>
          <p:cNvPr id="10" name="正方形/長方形 9"/>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5798" name="Text Box 2"/>
          <p:cNvSpPr txBox="1">
            <a:spLocks noChangeArrowheads="1"/>
          </p:cNvSpPr>
          <p:nvPr/>
        </p:nvSpPr>
        <p:spPr bwMode="auto">
          <a:xfrm>
            <a:off x="468313" y="0"/>
            <a:ext cx="8675687" cy="692150"/>
          </a:xfrm>
          <a:prstGeom prst="rect">
            <a:avLst/>
          </a:prstGeom>
          <a:noFill/>
          <a:ln w="28575" cap="sq">
            <a:noFill/>
            <a:miter lim="800000"/>
            <a:headEnd type="none" w="sm" len="sm"/>
            <a:tailEnd/>
          </a:ln>
        </p:spPr>
        <p:txBody>
          <a:bodyPr lIns="95782" tIns="47891" rIns="95782" bIns="47891" anchor="ctr"/>
          <a:lstStyle/>
          <a:p>
            <a:pPr defTabSz="957263">
              <a:lnSpc>
                <a:spcPct val="150000"/>
              </a:lnSpc>
            </a:pPr>
            <a:r>
              <a:rPr lang="ja-JP" altLang="en-US" sz="3800">
                <a:latin typeface="HGP創英角ｺﾞｼｯｸUB" pitchFamily="50" charset="-128"/>
                <a:ea typeface="HGP創英角ｺﾞｼｯｸUB" pitchFamily="50" charset="-128"/>
              </a:rPr>
              <a:t>小まとめ</a:t>
            </a:r>
          </a:p>
        </p:txBody>
      </p:sp>
      <p:sp>
        <p:nvSpPr>
          <p:cNvPr id="545799" name="Text Box 2"/>
          <p:cNvSpPr txBox="1">
            <a:spLocks noChangeArrowheads="1"/>
          </p:cNvSpPr>
          <p:nvPr/>
        </p:nvSpPr>
        <p:spPr bwMode="auto">
          <a:xfrm>
            <a:off x="900113" y="2565400"/>
            <a:ext cx="7345362" cy="644525"/>
          </a:xfrm>
          <a:prstGeom prst="rect">
            <a:avLst/>
          </a:prstGeom>
          <a:noFill/>
          <a:ln w="28575" cap="sq">
            <a:noFill/>
            <a:miter lim="800000"/>
            <a:headEnd type="none" w="sm" len="sm"/>
            <a:tailEnd/>
          </a:ln>
        </p:spPr>
        <p:txBody>
          <a:bodyPr lIns="95782" tIns="47891" rIns="95782" bIns="47891">
            <a:spAutoFit/>
          </a:bodyPr>
          <a:lstStyle/>
          <a:p>
            <a:pPr algn="ctr" defTabSz="957263"/>
            <a:r>
              <a:rPr lang="ja-JP" altLang="en-US" sz="3600">
                <a:latin typeface="HGP創英角ｺﾞｼｯｸUB" pitchFamily="50" charset="-128"/>
                <a:ea typeface="HGP創英角ｺﾞｼｯｸUB" pitchFamily="50" charset="-128"/>
              </a:rPr>
              <a:t>①参加者本人の</a:t>
            </a:r>
            <a:r>
              <a:rPr lang="ja-JP" altLang="en-US" sz="3600" u="sng">
                <a:latin typeface="HGP創英角ｺﾞｼｯｸUB" pitchFamily="50" charset="-128"/>
                <a:ea typeface="HGP創英角ｺﾞｼｯｸUB" pitchFamily="50" charset="-128"/>
              </a:rPr>
              <a:t>健康</a:t>
            </a:r>
            <a:r>
              <a:rPr lang="ja-JP" altLang="en-US" sz="3600">
                <a:latin typeface="HGP創英角ｺﾞｼｯｸUB" pitchFamily="50" charset="-128"/>
                <a:ea typeface="HGP創英角ｺﾞｼｯｸUB" pitchFamily="50" charset="-128"/>
              </a:rPr>
              <a:t>への良い影響</a:t>
            </a:r>
            <a:endParaRPr lang="en-US" altLang="ja-JP" sz="3600">
              <a:latin typeface="HGP創英角ｺﾞｼｯｸUB" pitchFamily="50" charset="-128"/>
              <a:ea typeface="HGP創英角ｺﾞｼｯｸUB" pitchFamily="50" charset="-128"/>
            </a:endParaRPr>
          </a:p>
        </p:txBody>
      </p:sp>
      <p:sp>
        <p:nvSpPr>
          <p:cNvPr id="545800" name="Text Box 2"/>
          <p:cNvSpPr txBox="1">
            <a:spLocks noChangeArrowheads="1"/>
          </p:cNvSpPr>
          <p:nvPr/>
        </p:nvSpPr>
        <p:spPr bwMode="auto">
          <a:xfrm>
            <a:off x="1187450" y="3213100"/>
            <a:ext cx="6877050" cy="465138"/>
          </a:xfrm>
          <a:prstGeom prst="rect">
            <a:avLst/>
          </a:prstGeom>
          <a:noFill/>
          <a:ln w="28575" cap="sq">
            <a:noFill/>
            <a:miter lim="800000"/>
            <a:headEnd type="none" w="sm" len="sm"/>
            <a:tailEnd/>
          </a:ln>
        </p:spPr>
        <p:txBody>
          <a:bodyPr lIns="95782" tIns="47891" rIns="95782" bIns="47891">
            <a:spAutoFit/>
          </a:bodyPr>
          <a:lstStyle/>
          <a:p>
            <a:pPr algn="ctr" defTabSz="957263"/>
            <a:r>
              <a:rPr lang="ja-JP" altLang="en-US" sz="2400">
                <a:latin typeface="HG丸ｺﾞｼｯｸM-PRO" pitchFamily="50" charset="-128"/>
                <a:ea typeface="HG丸ｺﾞｼｯｸM-PRO" pitchFamily="50" charset="-128"/>
              </a:rPr>
              <a:t>身体的健康、および豊かな生活（社会的健康）</a:t>
            </a:r>
            <a:endParaRPr lang="en-US" altLang="ja-JP" sz="2400">
              <a:latin typeface="HG丸ｺﾞｼｯｸM-PRO" pitchFamily="50" charset="-128"/>
              <a:ea typeface="HG丸ｺﾞｼｯｸM-PRO" pitchFamily="50" charset="-128"/>
            </a:endParaRPr>
          </a:p>
        </p:txBody>
      </p:sp>
      <p:sp>
        <p:nvSpPr>
          <p:cNvPr id="545801" name="Text Box 2"/>
          <p:cNvSpPr txBox="1">
            <a:spLocks noChangeArrowheads="1"/>
          </p:cNvSpPr>
          <p:nvPr/>
        </p:nvSpPr>
        <p:spPr bwMode="auto">
          <a:xfrm>
            <a:off x="1331913" y="4581525"/>
            <a:ext cx="6553200" cy="644525"/>
          </a:xfrm>
          <a:prstGeom prst="rect">
            <a:avLst/>
          </a:prstGeom>
          <a:noFill/>
          <a:ln w="28575" cap="sq">
            <a:noFill/>
            <a:miter lim="800000"/>
            <a:headEnd type="none" w="sm" len="sm"/>
            <a:tailEnd/>
          </a:ln>
        </p:spPr>
        <p:txBody>
          <a:bodyPr lIns="95782" tIns="47891" rIns="95782" bIns="47891">
            <a:spAutoFit/>
          </a:bodyPr>
          <a:lstStyle/>
          <a:p>
            <a:pPr algn="ctr" defTabSz="957263"/>
            <a:r>
              <a:rPr lang="ja-JP" altLang="en-US" sz="3600">
                <a:latin typeface="HGP創英角ｺﾞｼｯｸUB" pitchFamily="50" charset="-128"/>
                <a:ea typeface="HGP創英角ｺﾞｼｯｸUB" pitchFamily="50" charset="-128"/>
              </a:rPr>
              <a:t>② 周囲への波及効果</a:t>
            </a:r>
            <a:endParaRPr lang="en-US" altLang="ja-JP" sz="3600">
              <a:latin typeface="HGP創英角ｺﾞｼｯｸUB" pitchFamily="50" charset="-128"/>
              <a:ea typeface="HGP創英角ｺﾞｼｯｸUB" pitchFamily="50" charset="-128"/>
            </a:endParaRPr>
          </a:p>
        </p:txBody>
      </p:sp>
      <p:sp>
        <p:nvSpPr>
          <p:cNvPr id="545802" name="Text Box 2"/>
          <p:cNvSpPr txBox="1">
            <a:spLocks noChangeArrowheads="1"/>
          </p:cNvSpPr>
          <p:nvPr/>
        </p:nvSpPr>
        <p:spPr bwMode="auto">
          <a:xfrm>
            <a:off x="3995738" y="3789363"/>
            <a:ext cx="1216025" cy="650875"/>
          </a:xfrm>
          <a:prstGeom prst="rect">
            <a:avLst/>
          </a:prstGeom>
          <a:noFill/>
          <a:ln w="28575" cap="sq">
            <a:noFill/>
            <a:miter lim="800000"/>
            <a:headEnd type="none" w="sm" len="sm"/>
            <a:tailEnd/>
          </a:ln>
        </p:spPr>
        <p:txBody>
          <a:bodyPr lIns="95782" tIns="47891" rIns="95782" bIns="47891">
            <a:spAutoFit/>
          </a:bodyPr>
          <a:lstStyle/>
          <a:p>
            <a:pPr algn="ctr" defTabSz="957263"/>
            <a:r>
              <a:rPr lang="ja-JP" altLang="en-US" sz="3600">
                <a:latin typeface="HGP創英角ｺﾞｼｯｸUB" pitchFamily="50" charset="-128"/>
                <a:ea typeface="HGP創英角ｺﾞｼｯｸUB" pitchFamily="50" charset="-128"/>
              </a:rPr>
              <a:t>＋</a:t>
            </a:r>
            <a:endParaRPr lang="en-US" altLang="ja-JP" sz="3600">
              <a:latin typeface="HGP創英角ｺﾞｼｯｸUB" pitchFamily="50" charset="-128"/>
              <a:ea typeface="HGP創英角ｺﾞｼｯｸUB" pitchFamily="50" charset="-128"/>
            </a:endParaRPr>
          </a:p>
        </p:txBody>
      </p:sp>
      <p:sp>
        <p:nvSpPr>
          <p:cNvPr id="545803" name="Text Box 2"/>
          <p:cNvSpPr txBox="1">
            <a:spLocks noChangeArrowheads="1"/>
          </p:cNvSpPr>
          <p:nvPr/>
        </p:nvSpPr>
        <p:spPr bwMode="auto">
          <a:xfrm>
            <a:off x="5867400" y="3789363"/>
            <a:ext cx="2339975" cy="527050"/>
          </a:xfrm>
          <a:prstGeom prst="rect">
            <a:avLst/>
          </a:prstGeom>
          <a:noFill/>
          <a:ln w="28575" cap="sq">
            <a:noFill/>
            <a:miter lim="800000"/>
            <a:headEnd type="none" w="sm" len="sm"/>
            <a:tailEnd/>
          </a:ln>
        </p:spPr>
        <p:txBody>
          <a:bodyPr lIns="95782" tIns="47891" rIns="95782" bIns="47891">
            <a:spAutoFit/>
          </a:bodyPr>
          <a:lstStyle/>
          <a:p>
            <a:pPr defTabSz="957263"/>
            <a:r>
              <a:rPr lang="ja-JP" altLang="en-US" sz="2800">
                <a:latin typeface="HGP創英角ｺﾞｼｯｸUB" pitchFamily="50" charset="-128"/>
                <a:ea typeface="HGP創英角ｺﾞｼｯｸUB" pitchFamily="50" charset="-128"/>
              </a:rPr>
              <a:t>だけでなく</a:t>
            </a:r>
            <a:r>
              <a:rPr lang="en-US" altLang="ja-JP" sz="2800">
                <a:latin typeface="HGP創英角ｺﾞｼｯｸUB" pitchFamily="50" charset="-128"/>
                <a:ea typeface="HGP創英角ｺﾞｼｯｸUB" pitchFamily="50" charset="-128"/>
              </a:rPr>
              <a:t>…</a:t>
            </a:r>
          </a:p>
        </p:txBody>
      </p:sp>
      <p:sp>
        <p:nvSpPr>
          <p:cNvPr id="545804" name="Text Box 2"/>
          <p:cNvSpPr txBox="1">
            <a:spLocks noChangeArrowheads="1"/>
          </p:cNvSpPr>
          <p:nvPr/>
        </p:nvSpPr>
        <p:spPr bwMode="auto">
          <a:xfrm>
            <a:off x="5292725" y="5516563"/>
            <a:ext cx="3276600" cy="528637"/>
          </a:xfrm>
          <a:prstGeom prst="rect">
            <a:avLst/>
          </a:prstGeom>
          <a:noFill/>
          <a:ln w="28575" cap="sq">
            <a:noFill/>
            <a:miter lim="800000"/>
            <a:headEnd type="none" w="sm" len="sm"/>
            <a:tailEnd/>
          </a:ln>
        </p:spPr>
        <p:txBody>
          <a:bodyPr lIns="95782" tIns="47891" rIns="95782" bIns="47891">
            <a:spAutoFit/>
          </a:bodyPr>
          <a:lstStyle/>
          <a:p>
            <a:pPr defTabSz="957263"/>
            <a:r>
              <a:rPr lang="ja-JP" altLang="en-US" sz="2800">
                <a:latin typeface="HGP創英角ｺﾞｼｯｸUB" pitchFamily="50" charset="-128"/>
                <a:ea typeface="HGP創英角ｺﾞｼｯｸUB" pitchFamily="50" charset="-128"/>
              </a:rPr>
              <a:t>も期待できる！</a:t>
            </a:r>
            <a:endParaRPr lang="en-US" altLang="ja-JP" sz="2800">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108" name="Object 12"/>
          <p:cNvGraphicFramePr>
            <a:graphicFrameLocks noChangeAspect="1"/>
          </p:cNvGraphicFramePr>
          <p:nvPr/>
        </p:nvGraphicFramePr>
        <p:xfrm>
          <a:off x="0" y="-819150"/>
          <a:ext cx="8532813" cy="7197725"/>
        </p:xfrm>
        <a:graphic>
          <a:graphicData uri="http://schemas.openxmlformats.org/presentationml/2006/ole">
            <p:oleObj spid="_x0000_s388108" name="スライド" r:id="rId4" imgW="4486626" imgH="3365064" progId="PowerPoint.Slide.8">
              <p:embed/>
            </p:oleObj>
          </a:graphicData>
        </a:graphic>
      </p:graphicFrame>
      <p:sp>
        <p:nvSpPr>
          <p:cNvPr id="6"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788B83-9F98-4B16-94A2-4A02A1647B76}" type="slidenum">
              <a:rPr lang="en-US" altLang="ja-JP" sz="1200">
                <a:solidFill>
                  <a:schemeClr val="tx1">
                    <a:tint val="75000"/>
                  </a:schemeClr>
                </a:solidFill>
                <a:latin typeface="+mn-lt"/>
                <a:ea typeface="+mn-ea"/>
              </a:rPr>
              <a:pPr algn="r" fontAlgn="auto">
                <a:spcBef>
                  <a:spcPts val="0"/>
                </a:spcBef>
                <a:spcAft>
                  <a:spcPts val="0"/>
                </a:spcAft>
                <a:defRPr/>
              </a:pPr>
              <a:t>36</a:t>
            </a:fld>
            <a:endParaRPr lang="en-US" altLang="ja-JP" sz="1200">
              <a:solidFill>
                <a:schemeClr val="tx1">
                  <a:tint val="75000"/>
                </a:schemeClr>
              </a:solidFill>
              <a:latin typeface="+mn-lt"/>
              <a:ea typeface="+mn-ea"/>
            </a:endParaRPr>
          </a:p>
        </p:txBody>
      </p:sp>
      <p:sp>
        <p:nvSpPr>
          <p:cNvPr id="388110" name="タイトル 1"/>
          <p:cNvSpPr txBox="1">
            <a:spLocks/>
          </p:cNvSpPr>
          <p:nvPr/>
        </p:nvSpPr>
        <p:spPr bwMode="auto">
          <a:xfrm>
            <a:off x="457200" y="115888"/>
            <a:ext cx="8686800" cy="649287"/>
          </a:xfrm>
          <a:prstGeom prst="rect">
            <a:avLst/>
          </a:prstGeom>
          <a:noFill/>
          <a:ln w="9525">
            <a:noFill/>
            <a:miter lim="800000"/>
            <a:headEnd/>
            <a:tailEnd/>
          </a:ln>
        </p:spPr>
        <p:txBody>
          <a:bodyPr anchor="ctr"/>
          <a:lstStyle/>
          <a:p>
            <a:pPr>
              <a:lnSpc>
                <a:spcPct val="90000"/>
              </a:lnSpc>
            </a:pPr>
            <a:r>
              <a:rPr lang="ja-JP" altLang="en-US" sz="4000">
                <a:latin typeface="HGP創英角ｺﾞｼｯｸUB" pitchFamily="50" charset="-128"/>
                <a:ea typeface="HGP創英角ｺﾞｼｯｸUB" pitchFamily="50" charset="-128"/>
              </a:rPr>
              <a:t>みなさんから広げていただきたいこと</a:t>
            </a:r>
          </a:p>
        </p:txBody>
      </p:sp>
      <p:sp>
        <p:nvSpPr>
          <p:cNvPr id="4" name="正方形/長方形 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8112" name="コンテンツ プレースホルダ 1"/>
          <p:cNvSpPr>
            <a:spLocks/>
          </p:cNvSpPr>
          <p:nvPr/>
        </p:nvSpPr>
        <p:spPr bwMode="auto">
          <a:xfrm>
            <a:off x="468313" y="1125538"/>
            <a:ext cx="8675687" cy="5399087"/>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3200">
                <a:solidFill>
                  <a:srgbClr val="0070C0"/>
                </a:solidFill>
                <a:latin typeface="HGP創英角ｺﾞｼｯｸUB" pitchFamily="50" charset="-128"/>
                <a:ea typeface="HGP創英角ｺﾞｼｯｸUB" pitchFamily="50" charset="-128"/>
              </a:rPr>
              <a:t>社会参加は健康によい</a:t>
            </a:r>
            <a:endParaRPr lang="en-US" altLang="ja-JP" sz="3200">
              <a:solidFill>
                <a:srgbClr val="0070C0"/>
              </a:solidFill>
              <a:latin typeface="HGP創英角ｺﾞｼｯｸUB" pitchFamily="50" charset="-128"/>
              <a:ea typeface="HGP創英角ｺﾞｼｯｸUB" pitchFamily="50" charset="-128"/>
            </a:endParaRPr>
          </a:p>
          <a:p>
            <a:pPr marL="342900" indent="-342900">
              <a:spcBef>
                <a:spcPct val="20000"/>
              </a:spcBef>
              <a:buFont typeface="Arial" charset="0"/>
              <a:buNone/>
            </a:pPr>
            <a:r>
              <a:rPr lang="ja-JP" altLang="en-US" sz="2600">
                <a:latin typeface="HGP創英角ｺﾞｼｯｸUB" pitchFamily="50" charset="-128"/>
                <a:ea typeface="HGP創英角ｺﾞｼｯｸUB" pitchFamily="50" charset="-128"/>
              </a:rPr>
              <a:t>　　</a:t>
            </a:r>
            <a:endParaRPr lang="en-US" altLang="ja-JP" sz="2500">
              <a:latin typeface="HGP創英角ｺﾞｼｯｸUB" pitchFamily="50" charset="-128"/>
              <a:ea typeface="HGP創英角ｺﾞｼｯｸUB" pitchFamily="50" charset="-128"/>
            </a:endParaRPr>
          </a:p>
          <a:p>
            <a:pPr marL="342900" indent="-342900">
              <a:spcBef>
                <a:spcPct val="20000"/>
              </a:spcBef>
              <a:buFont typeface="Arial" charset="0"/>
              <a:buChar char="•"/>
            </a:pPr>
            <a:endParaRPr lang="en-US" altLang="ja-JP" sz="2800" b="1">
              <a:latin typeface="Calibri" pitchFamily="34" charset="0"/>
              <a:ea typeface="ＭＳ Ｐゴシック"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0913" name="グループ化 21"/>
          <p:cNvGrpSpPr>
            <a:grpSpLocks/>
          </p:cNvGrpSpPr>
          <p:nvPr/>
        </p:nvGrpSpPr>
        <p:grpSpPr bwMode="auto">
          <a:xfrm>
            <a:off x="639763" y="5073650"/>
            <a:ext cx="7962900" cy="898525"/>
            <a:chOff x="683568" y="4618152"/>
            <a:chExt cx="7962096" cy="899080"/>
          </a:xfrm>
        </p:grpSpPr>
        <p:sp>
          <p:nvSpPr>
            <p:cNvPr id="16" name="円/楕円 15"/>
            <p:cNvSpPr/>
            <p:nvPr/>
          </p:nvSpPr>
          <p:spPr>
            <a:xfrm>
              <a:off x="7205946" y="4618152"/>
              <a:ext cx="1439718" cy="86413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5624956" y="4638803"/>
              <a:ext cx="1439718" cy="86413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4061427" y="4643568"/>
              <a:ext cx="1439717" cy="86413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2420118" y="4648334"/>
              <a:ext cx="1441304" cy="86413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683568" y="4653099"/>
              <a:ext cx="1439717" cy="86413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右矢印 16"/>
            <p:cNvSpPr/>
            <p:nvPr/>
          </p:nvSpPr>
          <p:spPr>
            <a:xfrm>
              <a:off x="2112174" y="4907255"/>
              <a:ext cx="431756" cy="358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右矢印 17"/>
            <p:cNvSpPr/>
            <p:nvPr/>
          </p:nvSpPr>
          <p:spPr>
            <a:xfrm>
              <a:off x="3729672" y="4892960"/>
              <a:ext cx="431756" cy="360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右矢印 18"/>
            <p:cNvSpPr/>
            <p:nvPr/>
          </p:nvSpPr>
          <p:spPr>
            <a:xfrm>
              <a:off x="5312251" y="4889783"/>
              <a:ext cx="431756" cy="360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右矢印 19"/>
            <p:cNvSpPr/>
            <p:nvPr/>
          </p:nvSpPr>
          <p:spPr>
            <a:xfrm>
              <a:off x="6880542" y="4896137"/>
              <a:ext cx="431756" cy="360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ADCD2E-A24C-4AF3-9BE1-179436D00E3B}" type="slidenum">
              <a:rPr lang="en-US" altLang="ja-JP" sz="1200">
                <a:solidFill>
                  <a:schemeClr val="tx1">
                    <a:tint val="75000"/>
                  </a:schemeClr>
                </a:solidFill>
                <a:latin typeface="+mn-lt"/>
                <a:ea typeface="+mn-ea"/>
              </a:rPr>
              <a:pPr algn="r" fontAlgn="auto">
                <a:spcBef>
                  <a:spcPts val="0"/>
                </a:spcBef>
                <a:spcAft>
                  <a:spcPts val="0"/>
                </a:spcAft>
                <a:defRPr/>
              </a:pPr>
              <a:t>37</a:t>
            </a:fld>
            <a:endParaRPr lang="en-US" altLang="ja-JP" sz="1200">
              <a:solidFill>
                <a:schemeClr val="tx1">
                  <a:tint val="75000"/>
                </a:schemeClr>
              </a:solidFill>
              <a:latin typeface="+mn-lt"/>
              <a:ea typeface="+mn-ea"/>
            </a:endParaRPr>
          </a:p>
        </p:txBody>
      </p:sp>
      <p:sp>
        <p:nvSpPr>
          <p:cNvPr id="550915" name="コンテンツ プレースホルダ 1"/>
          <p:cNvSpPr>
            <a:spLocks noGrp="1"/>
          </p:cNvSpPr>
          <p:nvPr>
            <p:ph idx="4294967295"/>
          </p:nvPr>
        </p:nvSpPr>
        <p:spPr>
          <a:xfrm>
            <a:off x="468313" y="1125538"/>
            <a:ext cx="8675687" cy="5040312"/>
          </a:xfrm>
        </p:spPr>
        <p:txBody>
          <a:bodyPr/>
          <a:lstStyle/>
          <a:p>
            <a:pPr eaLnBrk="1" hangingPunct="1">
              <a:buFont typeface="Arial" charset="0"/>
              <a:buNone/>
            </a:pPr>
            <a:r>
              <a:rPr lang="ja-JP" altLang="en-US" smtClean="0">
                <a:solidFill>
                  <a:srgbClr val="0070C0"/>
                </a:solidFill>
                <a:latin typeface="HGP創英角ｺﾞｼｯｸUB" pitchFamily="50" charset="-128"/>
                <a:ea typeface="HGP創英角ｺﾞｼｯｸUB" pitchFamily="50" charset="-128"/>
              </a:rPr>
              <a:t>自分の状況を振り返ってみる</a:t>
            </a:r>
            <a:endParaRPr lang="en-US" altLang="ja-JP" smtClean="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600" smtClean="0">
                <a:latin typeface="HGP創英角ｺﾞｼｯｸUB" pitchFamily="50" charset="-128"/>
                <a:ea typeface="HGP創英角ｺﾞｼｯｸUB" pitchFamily="50" charset="-128"/>
              </a:rPr>
              <a:t>　　</a:t>
            </a:r>
            <a:r>
              <a:rPr lang="ja-JP" altLang="en-US" sz="2500" smtClean="0">
                <a:latin typeface="HGP創英角ｺﾞｼｯｸUB" pitchFamily="50" charset="-128"/>
                <a:ea typeface="HGP創英角ｺﾞｼｯｸUB" pitchFamily="50" charset="-128"/>
              </a:rPr>
              <a:t>今の自分はどのくらい社会（他者や地域）と関わっているか？</a:t>
            </a:r>
            <a:endParaRPr lang="en-US" altLang="ja-JP" sz="2500" smtClean="0">
              <a:latin typeface="HGP創英角ｺﾞｼｯｸUB" pitchFamily="50" charset="-128"/>
              <a:ea typeface="HGP創英角ｺﾞｼｯｸUB" pitchFamily="50" charset="-128"/>
            </a:endParaRPr>
          </a:p>
          <a:p>
            <a:pPr eaLnBrk="1" hangingPunct="1">
              <a:buFont typeface="Arial" charset="0"/>
              <a:buNone/>
            </a:pPr>
            <a:endParaRPr lang="en-US" altLang="ja-JP" sz="1000" smtClean="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mtClean="0">
                <a:solidFill>
                  <a:srgbClr val="0070C0"/>
                </a:solidFill>
                <a:latin typeface="HGP創英角ｺﾞｼｯｸUB" pitchFamily="50" charset="-128"/>
                <a:ea typeface="HGP創英角ｺﾞｼｯｸUB" pitchFamily="50" charset="-128"/>
              </a:rPr>
              <a:t>日頃からの準備・心構え</a:t>
            </a:r>
            <a:endParaRPr lang="en-US" altLang="ja-JP" smtClean="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600" smtClean="0">
                <a:latin typeface="HGP創英角ｺﾞｼｯｸUB" pitchFamily="50" charset="-128"/>
                <a:ea typeface="HGP創英角ｺﾞｼｯｸUB" pitchFamily="50" charset="-128"/>
              </a:rPr>
              <a:t>　　</a:t>
            </a:r>
            <a:r>
              <a:rPr lang="ja-JP" altLang="en-US" sz="2500" smtClean="0">
                <a:latin typeface="HGP創英角ｺﾞｼｯｸUB" pitchFamily="50" charset="-128"/>
                <a:ea typeface="HGP創英角ｺﾞｼｯｸUB" pitchFamily="50" charset="-128"/>
              </a:rPr>
              <a:t>活動の情報を仕入れる</a:t>
            </a:r>
            <a:endParaRPr lang="en-US" altLang="ja-JP" sz="2500" smtClean="0">
              <a:latin typeface="HGP創英角ｺﾞｼｯｸUB" pitchFamily="50" charset="-128"/>
              <a:ea typeface="HGP創英角ｺﾞｼｯｸUB" pitchFamily="50" charset="-128"/>
            </a:endParaRPr>
          </a:p>
          <a:p>
            <a:pPr eaLnBrk="1" hangingPunct="1">
              <a:buFont typeface="Arial" charset="0"/>
              <a:buNone/>
            </a:pPr>
            <a:r>
              <a:rPr lang="ja-JP" altLang="en-US" sz="2600" smtClean="0">
                <a:latin typeface="HGP創英角ｺﾞｼｯｸUB" pitchFamily="50" charset="-128"/>
                <a:ea typeface="HGP創英角ｺﾞｼｯｸUB" pitchFamily="50" charset="-128"/>
              </a:rPr>
              <a:t>　　</a:t>
            </a:r>
            <a:r>
              <a:rPr lang="ja-JP" altLang="en-US" sz="2500" smtClean="0">
                <a:latin typeface="HGP創英角ｺﾞｼｯｸUB" pitchFamily="50" charset="-128"/>
                <a:ea typeface="HGP創英角ｺﾞｼｯｸUB" pitchFamily="50" charset="-128"/>
              </a:rPr>
              <a:t>実際に活動している人の様子を見てみる</a:t>
            </a:r>
            <a:endParaRPr lang="en-US" altLang="ja-JP" sz="2500" smtClean="0">
              <a:latin typeface="HGP創英角ｺﾞｼｯｸUB" pitchFamily="50" charset="-128"/>
              <a:ea typeface="HGP創英角ｺﾞｼｯｸUB" pitchFamily="50" charset="-128"/>
            </a:endParaRPr>
          </a:p>
          <a:p>
            <a:pPr eaLnBrk="1" hangingPunct="1">
              <a:buFont typeface="Arial" charset="0"/>
              <a:buNone/>
            </a:pPr>
            <a:endParaRPr lang="en-US" altLang="ja-JP" sz="2500" smtClean="0">
              <a:latin typeface="HGP創英角ｺﾞｼｯｸUB" pitchFamily="50" charset="-128"/>
              <a:ea typeface="HGP創英角ｺﾞｼｯｸUB" pitchFamily="50" charset="-128"/>
            </a:endParaRPr>
          </a:p>
          <a:p>
            <a:pPr eaLnBrk="1" hangingPunct="1">
              <a:buFont typeface="Arial" charset="0"/>
              <a:buNone/>
            </a:pPr>
            <a:r>
              <a:rPr lang="ja-JP" altLang="en-US" sz="2500" smtClean="0">
                <a:solidFill>
                  <a:srgbClr val="FF0000"/>
                </a:solidFill>
                <a:latin typeface="HGP創英角ｺﾞｼｯｸUB" pitchFamily="50" charset="-128"/>
                <a:ea typeface="HGP創英角ｺﾞｼｯｸUB" pitchFamily="50" charset="-128"/>
              </a:rPr>
              <a:t>○行動変容ステージモデル</a:t>
            </a:r>
            <a:endParaRPr lang="en-US" altLang="ja-JP" sz="2500" smtClean="0">
              <a:solidFill>
                <a:srgbClr val="FF0000"/>
              </a:solidFill>
              <a:latin typeface="HGP創英角ｺﾞｼｯｸUB" pitchFamily="50" charset="-128"/>
              <a:ea typeface="HGP創英角ｺﾞｼｯｸUB" pitchFamily="50" charset="-128"/>
            </a:endParaRPr>
          </a:p>
          <a:p>
            <a:pPr eaLnBrk="1" hangingPunct="1">
              <a:buFont typeface="Arial" charset="0"/>
              <a:buNone/>
            </a:pPr>
            <a:endParaRPr lang="en-US" altLang="ja-JP" sz="2500" smtClean="0">
              <a:latin typeface="HGP創英角ｺﾞｼｯｸUB" pitchFamily="50" charset="-128"/>
              <a:ea typeface="HGP創英角ｺﾞｼｯｸUB" pitchFamily="50" charset="-128"/>
            </a:endParaRPr>
          </a:p>
          <a:p>
            <a:pPr eaLnBrk="1" hangingPunct="1">
              <a:buFont typeface="Arial" charset="0"/>
              <a:buNone/>
            </a:pPr>
            <a:r>
              <a:rPr lang="ja-JP" altLang="en-US" sz="2500" smtClean="0">
                <a:latin typeface="HGP創英角ｺﾞｼｯｸUB" pitchFamily="50" charset="-128"/>
                <a:ea typeface="HGP創英角ｺﾞｼｯｸUB" pitchFamily="50" charset="-128"/>
              </a:rPr>
              <a:t>　無関心期　　　関心期　　　準備期　　　実行期　　　維持期</a:t>
            </a:r>
            <a:endParaRPr lang="en-US" altLang="ja-JP" sz="2500" smtClean="0">
              <a:latin typeface="HGP創英角ｺﾞｼｯｸUB" pitchFamily="50" charset="-128"/>
              <a:ea typeface="HGP創英角ｺﾞｼｯｸUB" pitchFamily="50" charset="-128"/>
            </a:endParaRPr>
          </a:p>
        </p:txBody>
      </p:sp>
      <p:sp>
        <p:nvSpPr>
          <p:cNvPr id="550916" name="タイトル 1"/>
          <p:cNvSpPr txBox="1">
            <a:spLocks/>
          </p:cNvSpPr>
          <p:nvPr/>
        </p:nvSpPr>
        <p:spPr bwMode="auto">
          <a:xfrm>
            <a:off x="457200" y="115888"/>
            <a:ext cx="8686800" cy="649287"/>
          </a:xfrm>
          <a:prstGeom prst="rect">
            <a:avLst/>
          </a:prstGeom>
          <a:noFill/>
          <a:ln w="9525">
            <a:noFill/>
            <a:miter lim="800000"/>
            <a:headEnd/>
            <a:tailEnd/>
          </a:ln>
        </p:spPr>
        <p:txBody>
          <a:bodyPr anchor="ctr"/>
          <a:lstStyle/>
          <a:p>
            <a:pPr>
              <a:lnSpc>
                <a:spcPct val="90000"/>
              </a:lnSpc>
            </a:pPr>
            <a:r>
              <a:rPr lang="ja-JP" altLang="en-US" sz="4000">
                <a:latin typeface="HGP創英角ｺﾞｼｯｸUB" pitchFamily="50" charset="-128"/>
                <a:ea typeface="HGP創英角ｺﾞｼｯｸUB" pitchFamily="50" charset="-128"/>
              </a:rPr>
              <a:t>みなさんから広げていただきたいこと</a:t>
            </a:r>
          </a:p>
        </p:txBody>
      </p:sp>
      <p:sp>
        <p:nvSpPr>
          <p:cNvPr id="4" name="正方形/長方形 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1" name="Picture 6" descr="fuji_spr03_h"/>
          <p:cNvPicPr>
            <a:picLocks noChangeAspect="1" noChangeArrowheads="1"/>
          </p:cNvPicPr>
          <p:nvPr/>
        </p:nvPicPr>
        <p:blipFill>
          <a:blip r:embed="rId3" cstate="print"/>
          <a:srcRect/>
          <a:stretch>
            <a:fillRect/>
          </a:stretch>
        </p:blipFill>
        <p:spPr bwMode="auto">
          <a:xfrm>
            <a:off x="4140200" y="3213100"/>
            <a:ext cx="3995738" cy="3184525"/>
          </a:xfrm>
          <a:prstGeom prst="rect">
            <a:avLst/>
          </a:prstGeom>
          <a:noFill/>
          <a:ln w="9525">
            <a:noFill/>
            <a:miter lim="800000"/>
            <a:headEnd/>
            <a:tailEnd/>
          </a:ln>
        </p:spPr>
      </p:pic>
      <p:sp>
        <p:nvSpPr>
          <p:cNvPr id="6"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3CD0F46-F1C8-4CB3-B084-B69B3C8BB9D6}" type="slidenum">
              <a:rPr lang="en-US" altLang="ja-JP" sz="1200">
                <a:solidFill>
                  <a:schemeClr val="tx1">
                    <a:tint val="75000"/>
                  </a:schemeClr>
                </a:solidFill>
                <a:latin typeface="+mn-lt"/>
                <a:ea typeface="+mn-ea"/>
              </a:rPr>
              <a:pPr algn="r" fontAlgn="auto">
                <a:spcBef>
                  <a:spcPts val="0"/>
                </a:spcBef>
                <a:spcAft>
                  <a:spcPts val="0"/>
                </a:spcAft>
                <a:defRPr/>
              </a:pPr>
              <a:t>38</a:t>
            </a:fld>
            <a:endParaRPr lang="en-US" altLang="ja-JP" sz="1200">
              <a:solidFill>
                <a:schemeClr val="tx1">
                  <a:tint val="75000"/>
                </a:schemeClr>
              </a:solidFill>
              <a:latin typeface="+mn-lt"/>
              <a:ea typeface="+mn-ea"/>
            </a:endParaRPr>
          </a:p>
        </p:txBody>
      </p:sp>
      <p:sp>
        <p:nvSpPr>
          <p:cNvPr id="5" name="円/楕円 4"/>
          <p:cNvSpPr/>
          <p:nvPr/>
        </p:nvSpPr>
        <p:spPr>
          <a:xfrm rot="20894800">
            <a:off x="233363" y="955675"/>
            <a:ext cx="1231900" cy="6492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上級編</a:t>
            </a:r>
          </a:p>
        </p:txBody>
      </p:sp>
      <p:sp>
        <p:nvSpPr>
          <p:cNvPr id="552964" name="コンテンツ プレースホルダ 1"/>
          <p:cNvSpPr>
            <a:spLocks noGrp="1"/>
          </p:cNvSpPr>
          <p:nvPr>
            <p:ph idx="4294967295"/>
          </p:nvPr>
        </p:nvSpPr>
        <p:spPr>
          <a:xfrm>
            <a:off x="468313" y="1341438"/>
            <a:ext cx="8675687" cy="5183187"/>
          </a:xfrm>
        </p:spPr>
        <p:txBody>
          <a:bodyPr/>
          <a:lstStyle/>
          <a:p>
            <a:pPr eaLnBrk="1" hangingPunct="1">
              <a:buFont typeface="Arial" charset="0"/>
              <a:buNone/>
            </a:pPr>
            <a:endParaRPr lang="en-US" altLang="ja-JP" sz="1000" smtClean="0">
              <a:latin typeface="HGP創英角ｺﾞｼｯｸUB" pitchFamily="50" charset="-128"/>
              <a:ea typeface="HGP創英角ｺﾞｼｯｸUB" pitchFamily="50" charset="-128"/>
            </a:endParaRPr>
          </a:p>
          <a:p>
            <a:pPr eaLnBrk="1" hangingPunct="1">
              <a:buFont typeface="Arial" charset="0"/>
              <a:buNone/>
            </a:pPr>
            <a:r>
              <a:rPr lang="ja-JP" altLang="en-US" smtClean="0">
                <a:solidFill>
                  <a:srgbClr val="0070C0"/>
                </a:solidFill>
                <a:latin typeface="HGP創英角ｺﾞｼｯｸUB" pitchFamily="50" charset="-128"/>
                <a:ea typeface="HGP創英角ｺﾞｼｯｸUB" pitchFamily="50" charset="-128"/>
              </a:rPr>
              <a:t>自分が社会参加するようになったら</a:t>
            </a:r>
            <a:r>
              <a:rPr lang="en-US" altLang="ja-JP" smtClean="0">
                <a:solidFill>
                  <a:srgbClr val="0070C0"/>
                </a:solidFill>
                <a:latin typeface="HGP創英角ｺﾞｼｯｸUB" pitchFamily="50" charset="-128"/>
                <a:ea typeface="HGP創英角ｺﾞｼｯｸUB" pitchFamily="50" charset="-128"/>
              </a:rPr>
              <a:t>…</a:t>
            </a:r>
          </a:p>
          <a:p>
            <a:pPr eaLnBrk="1" hangingPunct="1">
              <a:buFont typeface="Arial" charset="0"/>
              <a:buNone/>
            </a:pPr>
            <a:r>
              <a:rPr lang="ja-JP" altLang="en-US" smtClean="0">
                <a:solidFill>
                  <a:srgbClr val="0070C0"/>
                </a:solidFill>
                <a:latin typeface="HGP創英角ｺﾞｼｯｸUB" pitchFamily="50" charset="-128"/>
                <a:ea typeface="HGP創英角ｺﾞｼｯｸUB" pitchFamily="50" charset="-128"/>
              </a:rPr>
              <a:t>　　　　　　　　　　是非地域にも目を向けてみる</a:t>
            </a:r>
            <a:endParaRPr lang="en-US" altLang="ja-JP" smtClean="0">
              <a:solidFill>
                <a:srgbClr val="0070C0"/>
              </a:solidFill>
              <a:latin typeface="HGP創英角ｺﾞｼｯｸUB" pitchFamily="50" charset="-128"/>
              <a:ea typeface="HGP創英角ｺﾞｼｯｸUB" pitchFamily="50" charset="-128"/>
            </a:endParaRPr>
          </a:p>
          <a:p>
            <a:pPr eaLnBrk="1" hangingPunct="1">
              <a:buFont typeface="Arial" charset="0"/>
              <a:buNone/>
            </a:pPr>
            <a:r>
              <a:rPr lang="ja-JP" altLang="en-US" sz="2600" smtClean="0">
                <a:latin typeface="HGP創英角ｺﾞｼｯｸUB" pitchFamily="50" charset="-128"/>
                <a:ea typeface="HGP創英角ｺﾞｼｯｸUB" pitchFamily="50" charset="-128"/>
              </a:rPr>
              <a:t>　　</a:t>
            </a:r>
            <a:r>
              <a:rPr lang="ja-JP" altLang="en-US" sz="2500" smtClean="0">
                <a:latin typeface="HGP創英角ｺﾞｼｯｸUB" pitchFamily="50" charset="-128"/>
                <a:ea typeface="HGP創英角ｺﾞｼｯｸUB" pitchFamily="50" charset="-128"/>
              </a:rPr>
              <a:t>自分の住む地域はどんな地域か？</a:t>
            </a:r>
            <a:endParaRPr lang="en-US" altLang="ja-JP" sz="2500" smtClean="0">
              <a:latin typeface="HGP創英角ｺﾞｼｯｸUB" pitchFamily="50" charset="-128"/>
              <a:ea typeface="HGP創英角ｺﾞｼｯｸUB" pitchFamily="50" charset="-128"/>
            </a:endParaRPr>
          </a:p>
          <a:p>
            <a:pPr eaLnBrk="1" hangingPunct="1"/>
            <a:endParaRPr lang="en-US" altLang="ja-JP" sz="2800" b="1" smtClean="0"/>
          </a:p>
        </p:txBody>
      </p:sp>
      <p:sp>
        <p:nvSpPr>
          <p:cNvPr id="552965" name="タイトル 1"/>
          <p:cNvSpPr txBox="1">
            <a:spLocks/>
          </p:cNvSpPr>
          <p:nvPr/>
        </p:nvSpPr>
        <p:spPr bwMode="auto">
          <a:xfrm>
            <a:off x="457200" y="115888"/>
            <a:ext cx="8686800" cy="649287"/>
          </a:xfrm>
          <a:prstGeom prst="rect">
            <a:avLst/>
          </a:prstGeom>
          <a:noFill/>
          <a:ln w="9525">
            <a:noFill/>
            <a:miter lim="800000"/>
            <a:headEnd/>
            <a:tailEnd/>
          </a:ln>
        </p:spPr>
        <p:txBody>
          <a:bodyPr anchor="ctr"/>
          <a:lstStyle/>
          <a:p>
            <a:pPr>
              <a:lnSpc>
                <a:spcPct val="90000"/>
              </a:lnSpc>
            </a:pPr>
            <a:r>
              <a:rPr lang="ja-JP" altLang="en-US" sz="4000">
                <a:latin typeface="HGP創英角ｺﾞｼｯｸUB" pitchFamily="50" charset="-128"/>
                <a:ea typeface="HGP創英角ｺﾞｼｯｸUB" pitchFamily="50" charset="-128"/>
              </a:rPr>
              <a:t>みなさんから広げていただきたいこと</a:t>
            </a:r>
          </a:p>
        </p:txBody>
      </p:sp>
      <p:sp>
        <p:nvSpPr>
          <p:cNvPr id="4" name="正方形/長方形 3"/>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B80E0798-B36B-4031-A6E0-B0F1748CC480}" type="slidenum">
              <a:rPr lang="ja-JP" altLang="en-US"/>
              <a:pPr>
                <a:defRPr/>
              </a:pPr>
              <a:t>4</a:t>
            </a:fld>
            <a:endParaRPr lang="ja-JP" altLang="en-US"/>
          </a:p>
        </p:txBody>
      </p:sp>
      <p:sp>
        <p:nvSpPr>
          <p:cNvPr id="4" name="タイトル 1"/>
          <p:cNvSpPr txBox="1">
            <a:spLocks/>
          </p:cNvSpPr>
          <p:nvPr/>
        </p:nvSpPr>
        <p:spPr>
          <a:xfrm>
            <a:off x="457200" y="115888"/>
            <a:ext cx="8229600" cy="649287"/>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どの程度近所の人を信頼をしていますか？</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タイトル 1"/>
          <p:cNvSpPr txBox="1">
            <a:spLocks/>
          </p:cNvSpPr>
          <p:nvPr/>
        </p:nvSpPr>
        <p:spPr>
          <a:xfrm>
            <a:off x="1476375" y="981075"/>
            <a:ext cx="7292975" cy="5400675"/>
          </a:xfrm>
          <a:prstGeom prst="rect">
            <a:avLst/>
          </a:prstGeom>
        </p:spPr>
        <p:txBody>
          <a:bodyPr anchor="ctr"/>
          <a:lstStyle/>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非常に信頼している</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信頼している</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どちらかといえば信頼している</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a:t>
            </a:r>
            <a:r>
              <a:rPr lang="ja-JP" altLang="en-US" sz="3600" dirty="0">
                <a:latin typeface="HGP創英角ｺﾞｼｯｸUB" pitchFamily="50" charset="-128"/>
                <a:ea typeface="HGP創英角ｺﾞｼｯｸUB" pitchFamily="50" charset="-128"/>
              </a:rPr>
              <a:t>どちらかといえば信頼していない</a:t>
            </a:r>
            <a:endParaRPr lang="en-US" altLang="ja-JP" sz="3600" dirty="0">
              <a:latin typeface="HGP創英角ｺﾞｼｯｸUB" pitchFamily="50" charset="-128"/>
              <a:ea typeface="HGP創英角ｺﾞｼｯｸUB" pitchFamily="50" charset="-128"/>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信頼していない</a:t>
            </a:r>
            <a:endParaRPr lang="en-US" altLang="ja-JP" sz="3600" dirty="0">
              <a:latin typeface="HGP創英角ｺﾞｼｯｸUB" pitchFamily="50" charset="-128"/>
              <a:ea typeface="HGP創英角ｺﾞｼｯｸUB" pitchFamily="50" charset="-128"/>
              <a:cs typeface="+mj-cs"/>
            </a:endParaRPr>
          </a:p>
          <a:p>
            <a:pPr fontAlgn="auto">
              <a:lnSpc>
                <a:spcPct val="150000"/>
              </a:lnSpc>
              <a:spcBef>
                <a:spcPts val="0"/>
              </a:spcBef>
              <a:spcAft>
                <a:spcPts val="0"/>
              </a:spcAft>
              <a:defRPr/>
            </a:pPr>
            <a:r>
              <a:rPr lang="ja-JP" altLang="en-US" sz="3600" dirty="0">
                <a:latin typeface="HGP創英角ｺﾞｼｯｸUB" pitchFamily="50" charset="-128"/>
                <a:ea typeface="HGP創英角ｺﾞｼｯｸUB" pitchFamily="50" charset="-128"/>
                <a:cs typeface="+mj-cs"/>
              </a:rPr>
              <a:t>・ 全く信頼していない</a:t>
            </a:r>
            <a:endParaRPr lang="en-US" altLang="ja-JP" sz="3600" dirty="0">
              <a:latin typeface="HGP創英角ｺﾞｼｯｸUB" pitchFamily="50" charset="-128"/>
              <a:ea typeface="HGP創英角ｺﾞｼｯｸUB" pitchFamily="50" charset="-128"/>
              <a:cs typeface="+mj-cs"/>
            </a:endParaRPr>
          </a:p>
        </p:txBody>
      </p:sp>
      <p:cxnSp>
        <p:nvCxnSpPr>
          <p:cNvPr id="10" name="直線矢印コネクタ 9"/>
          <p:cNvCxnSpPr/>
          <p:nvPr/>
        </p:nvCxnSpPr>
        <p:spPr>
          <a:xfrm>
            <a:off x="1042988" y="1412875"/>
            <a:ext cx="0" cy="4608513"/>
          </a:xfrm>
          <a:prstGeom prst="straightConnector1">
            <a:avLst/>
          </a:prstGeom>
          <a:ln w="57150">
            <a:solidFill>
              <a:schemeClr val="accent6">
                <a:lumMod val="60000"/>
                <a:lumOff val="4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7EF5594-7696-4A15-BF37-6563E1331373}" type="slidenum">
              <a:rPr lang="ja-JP" altLang="en-US" sz="1200">
                <a:solidFill>
                  <a:schemeClr val="tx1">
                    <a:tint val="75000"/>
                  </a:schemeClr>
                </a:solidFill>
                <a:latin typeface="+mn-lt"/>
                <a:ea typeface="+mn-ea"/>
              </a:rPr>
              <a:pPr algn="r" fontAlgn="auto">
                <a:spcBef>
                  <a:spcPts val="0"/>
                </a:spcBef>
                <a:spcAft>
                  <a:spcPts val="0"/>
                </a:spcAft>
                <a:defRPr/>
              </a:pPr>
              <a:t>5</a:t>
            </a:fld>
            <a:endParaRPr lang="ja-JP" altLang="en-US" sz="1200">
              <a:solidFill>
                <a:schemeClr val="tx1">
                  <a:tint val="75000"/>
                </a:schemeClr>
              </a:solidFill>
              <a:latin typeface="+mn-lt"/>
              <a:ea typeface="+mn-ea"/>
            </a:endParaRPr>
          </a:p>
        </p:txBody>
      </p:sp>
      <p:sp>
        <p:nvSpPr>
          <p:cNvPr id="557059" name="タイトル 1"/>
          <p:cNvSpPr>
            <a:spLocks noGrp="1"/>
          </p:cNvSpPr>
          <p:nvPr>
            <p:ph type="title" idx="4294967295"/>
          </p:nvPr>
        </p:nvSpPr>
        <p:spPr>
          <a:xfrm>
            <a:off x="0" y="53975"/>
            <a:ext cx="9144000" cy="1066800"/>
          </a:xfrm>
        </p:spPr>
        <p:txBody>
          <a:bodyPr/>
          <a:lstStyle/>
          <a:p>
            <a:pPr eaLnBrk="1" hangingPunct="1"/>
            <a:r>
              <a:rPr lang="ja-JP" altLang="en-US" smtClean="0">
                <a:latin typeface="HGP創英角ｺﾞｼｯｸUB" pitchFamily="50" charset="-128"/>
                <a:ea typeface="HGP創英角ｺﾞｼｯｸUB" pitchFamily="50" charset="-128"/>
              </a:rPr>
              <a:t>本日の内容</a:t>
            </a:r>
          </a:p>
        </p:txBody>
      </p:sp>
      <p:sp>
        <p:nvSpPr>
          <p:cNvPr id="20483" name="コンテンツ プレースホルダ 2"/>
          <p:cNvSpPr>
            <a:spLocks noGrp="1"/>
          </p:cNvSpPr>
          <p:nvPr>
            <p:ph idx="4294967295"/>
          </p:nvPr>
        </p:nvSpPr>
        <p:spPr>
          <a:xfrm>
            <a:off x="539750" y="1817688"/>
            <a:ext cx="8639175" cy="4779962"/>
          </a:xfrm>
        </p:spPr>
        <p:txBody>
          <a:bodyPr/>
          <a:lstStyle/>
          <a:p>
            <a:pPr eaLnBrk="1" hangingPunct="1">
              <a:spcBef>
                <a:spcPts val="600"/>
              </a:spcBef>
              <a:buFont typeface="Georgia" pitchFamily="18" charset="0"/>
              <a:buNone/>
            </a:pPr>
            <a:r>
              <a:rPr lang="ja-JP" altLang="en-US" smtClean="0">
                <a:latin typeface="HGP創英角ｺﾞｼｯｸUB" pitchFamily="50" charset="-128"/>
                <a:ea typeface="HGP創英角ｺﾞｼｯｸUB" pitchFamily="50" charset="-128"/>
              </a:rPr>
              <a:t>１　社会とのつながりは、自分の健康によい！</a:t>
            </a:r>
          </a:p>
          <a:p>
            <a:pPr eaLnBrk="1" hangingPunct="1">
              <a:spcBef>
                <a:spcPts val="600"/>
              </a:spcBef>
              <a:buFont typeface="Georgia" pitchFamily="18" charset="0"/>
              <a:buNone/>
            </a:pPr>
            <a:endParaRPr lang="ja-JP" altLang="en-US" smtClean="0">
              <a:latin typeface="HGP創英角ｺﾞｼｯｸUB" pitchFamily="50" charset="-128"/>
              <a:ea typeface="HGP創英角ｺﾞｼｯｸUB" pitchFamily="50" charset="-128"/>
            </a:endParaRPr>
          </a:p>
          <a:p>
            <a:pPr eaLnBrk="1" hangingPunct="1">
              <a:spcBef>
                <a:spcPts val="600"/>
              </a:spcBef>
              <a:buFont typeface="Georgia" pitchFamily="18" charset="0"/>
              <a:buNone/>
            </a:pPr>
            <a:r>
              <a:rPr lang="ja-JP" altLang="en-US" smtClean="0">
                <a:latin typeface="HGP創英角ｺﾞｼｯｸUB" pitchFamily="50" charset="-128"/>
                <a:ea typeface="HGP創英角ｺﾞｼｯｸUB" pitchFamily="50" charset="-128"/>
              </a:rPr>
              <a:t>２　社会とのつながりは、みんなの健康によい！</a:t>
            </a:r>
          </a:p>
          <a:p>
            <a:pPr eaLnBrk="1" hangingPunct="1">
              <a:spcBef>
                <a:spcPts val="600"/>
              </a:spcBef>
              <a:buFont typeface="Georgia" pitchFamily="18" charset="0"/>
              <a:buNone/>
            </a:pPr>
            <a:endParaRPr lang="en-US" altLang="ja-JP" smtClean="0">
              <a:latin typeface="HGP創英角ｺﾞｼｯｸUB" pitchFamily="50" charset="-128"/>
              <a:ea typeface="HGP創英角ｺﾞｼｯｸUB" pitchFamily="50" charset="-128"/>
            </a:endParaRPr>
          </a:p>
        </p:txBody>
      </p:sp>
      <p:sp>
        <p:nvSpPr>
          <p:cNvPr id="4" name="正方形/長方形 3"/>
          <p:cNvSpPr/>
          <p:nvPr/>
        </p:nvSpPr>
        <p:spPr>
          <a:xfrm>
            <a:off x="468313" y="1052513"/>
            <a:ext cx="8675687" cy="73025"/>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684213" y="1123950"/>
            <a:ext cx="9144000" cy="73025"/>
          </a:xfrm>
          <a:prstGeom prst="rect">
            <a:avLst/>
          </a:prstGeom>
          <a:gradFill flip="none" rotWithShape="1">
            <a:gsLst>
              <a:gs pos="0">
                <a:srgbClr val="FF7C8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900113" y="1195388"/>
            <a:ext cx="10009187" cy="73025"/>
          </a:xfrm>
          <a:prstGeom prst="rect">
            <a:avLst/>
          </a:prstGeom>
          <a:gradFill flip="none" rotWithShape="1">
            <a:gsLst>
              <a:gs pos="0">
                <a:srgbClr val="FFCCCC"/>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557064" name="Picture 1"/>
          <p:cNvPicPr>
            <a:picLocks noChangeAspect="1" noChangeArrowheads="1"/>
          </p:cNvPicPr>
          <p:nvPr/>
        </p:nvPicPr>
        <p:blipFill>
          <a:blip r:embed="rId3" cstate="print"/>
          <a:srcRect/>
          <a:stretch>
            <a:fillRect/>
          </a:stretch>
        </p:blipFill>
        <p:spPr bwMode="auto">
          <a:xfrm>
            <a:off x="5724525" y="3933825"/>
            <a:ext cx="2562225"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A73E871-4374-41CE-B084-9C31C174EC4C}" type="slidenum">
              <a:rPr lang="ja-JP" altLang="en-US" sz="1200">
                <a:solidFill>
                  <a:schemeClr val="tx1">
                    <a:tint val="75000"/>
                  </a:schemeClr>
                </a:solidFill>
                <a:latin typeface="+mn-lt"/>
                <a:ea typeface="+mn-ea"/>
              </a:rPr>
              <a:pPr algn="r" fontAlgn="auto">
                <a:spcBef>
                  <a:spcPts val="0"/>
                </a:spcBef>
                <a:spcAft>
                  <a:spcPts val="0"/>
                </a:spcAft>
                <a:defRPr/>
              </a:pPr>
              <a:t>6</a:t>
            </a:fld>
            <a:endParaRPr lang="ja-JP" altLang="en-US" sz="1200">
              <a:solidFill>
                <a:schemeClr val="tx1">
                  <a:tint val="75000"/>
                </a:schemeClr>
              </a:solidFill>
              <a:latin typeface="+mn-lt"/>
              <a:ea typeface="+mn-ea"/>
            </a:endParaRPr>
          </a:p>
        </p:txBody>
      </p:sp>
      <p:sp>
        <p:nvSpPr>
          <p:cNvPr id="26626" name="タイトル 1"/>
          <p:cNvSpPr>
            <a:spLocks noGrp="1"/>
          </p:cNvSpPr>
          <p:nvPr>
            <p:ph type="title" idx="4294967295"/>
          </p:nvPr>
        </p:nvSpPr>
        <p:spPr>
          <a:xfrm>
            <a:off x="0" y="53975"/>
            <a:ext cx="9144000" cy="1066800"/>
          </a:xfrm>
        </p:spPr>
        <p:txBody>
          <a:bodyPr/>
          <a:lstStyle/>
          <a:p>
            <a:pPr eaLnBrk="1" hangingPunct="1"/>
            <a:r>
              <a:rPr lang="ja-JP" altLang="en-US" smtClean="0">
                <a:latin typeface="HGP創英角ｺﾞｼｯｸUB" pitchFamily="50" charset="-128"/>
                <a:ea typeface="HGP創英角ｺﾞｼｯｸUB" pitchFamily="50" charset="-128"/>
              </a:rPr>
              <a:t>本日の内容</a:t>
            </a:r>
          </a:p>
        </p:txBody>
      </p:sp>
      <p:sp>
        <p:nvSpPr>
          <p:cNvPr id="20483" name="コンテンツ プレースホルダ 2"/>
          <p:cNvSpPr>
            <a:spLocks noGrp="1"/>
          </p:cNvSpPr>
          <p:nvPr>
            <p:ph idx="4294967295"/>
          </p:nvPr>
        </p:nvSpPr>
        <p:spPr>
          <a:xfrm>
            <a:off x="539750" y="1817688"/>
            <a:ext cx="8639175" cy="4779962"/>
          </a:xfrm>
        </p:spPr>
        <p:txBody>
          <a:bodyPr/>
          <a:lstStyle/>
          <a:p>
            <a:pPr eaLnBrk="1" hangingPunct="1">
              <a:spcBef>
                <a:spcPts val="600"/>
              </a:spcBef>
              <a:buFont typeface="Georgia" pitchFamily="18" charset="0"/>
              <a:buNone/>
              <a:defRPr/>
            </a:pPr>
            <a:r>
              <a:rPr lang="ja-JP" altLang="en-US" dirty="0" smtClean="0">
                <a:latin typeface="HGP創英角ｺﾞｼｯｸUB" pitchFamily="50" charset="-128"/>
                <a:ea typeface="HGP創英角ｺﾞｼｯｸUB" pitchFamily="50" charset="-128"/>
              </a:rPr>
              <a:t>１　社会とのつながりは、自分の健康によい！</a:t>
            </a:r>
          </a:p>
          <a:p>
            <a:pPr eaLnBrk="1" hangingPunct="1">
              <a:spcBef>
                <a:spcPts val="600"/>
              </a:spcBef>
              <a:buFont typeface="Georgia" pitchFamily="18" charset="0"/>
              <a:buNone/>
              <a:defRPr/>
            </a:pPr>
            <a:endParaRPr lang="ja-JP" altLang="en-US" dirty="0" smtClean="0">
              <a:latin typeface="HGP創英角ｺﾞｼｯｸUB" pitchFamily="50" charset="-128"/>
              <a:ea typeface="HGP創英角ｺﾞｼｯｸUB" pitchFamily="50" charset="-128"/>
            </a:endParaRPr>
          </a:p>
          <a:p>
            <a:pPr eaLnBrk="1" hangingPunct="1">
              <a:spcBef>
                <a:spcPts val="600"/>
              </a:spcBef>
              <a:buFont typeface="Georgia" pitchFamily="18" charset="0"/>
              <a:buNone/>
              <a:defRPr/>
            </a:pPr>
            <a:r>
              <a:rPr lang="ja-JP" altLang="en-US" dirty="0" smtClean="0">
                <a:solidFill>
                  <a:schemeClr val="bg1">
                    <a:lumMod val="75000"/>
                  </a:schemeClr>
                </a:solidFill>
                <a:latin typeface="HGP創英角ｺﾞｼｯｸUB" pitchFamily="50" charset="-128"/>
                <a:ea typeface="HGP創英角ｺﾞｼｯｸUB" pitchFamily="50" charset="-128"/>
              </a:rPr>
              <a:t>２　社会とのつながりは、みんなの健康によい！</a:t>
            </a:r>
          </a:p>
          <a:p>
            <a:pPr eaLnBrk="1" hangingPunct="1">
              <a:spcBef>
                <a:spcPts val="600"/>
              </a:spcBef>
              <a:buFont typeface="Georgia" pitchFamily="18" charset="0"/>
              <a:buNone/>
              <a:defRPr/>
            </a:pPr>
            <a:endParaRPr lang="en-US" altLang="ja-JP" dirty="0" smtClean="0">
              <a:latin typeface="HGP創英角ｺﾞｼｯｸUB" pitchFamily="50" charset="-128"/>
              <a:ea typeface="HGP創英角ｺﾞｼｯｸUB" pitchFamily="50" charset="-128"/>
            </a:endParaRPr>
          </a:p>
        </p:txBody>
      </p:sp>
      <p:sp>
        <p:nvSpPr>
          <p:cNvPr id="4" name="正方形/長方形 3"/>
          <p:cNvSpPr/>
          <p:nvPr/>
        </p:nvSpPr>
        <p:spPr>
          <a:xfrm>
            <a:off x="468313" y="1052513"/>
            <a:ext cx="8675687" cy="73025"/>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684213" y="1123950"/>
            <a:ext cx="9144000" cy="73025"/>
          </a:xfrm>
          <a:prstGeom prst="rect">
            <a:avLst/>
          </a:prstGeom>
          <a:gradFill flip="none" rotWithShape="1">
            <a:gsLst>
              <a:gs pos="0">
                <a:srgbClr val="FF7C8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900113" y="1195388"/>
            <a:ext cx="10009187" cy="73025"/>
          </a:xfrm>
          <a:prstGeom prst="rect">
            <a:avLst/>
          </a:prstGeom>
          <a:gradFill flip="none" rotWithShape="1">
            <a:gsLst>
              <a:gs pos="0">
                <a:srgbClr val="FFCCCC"/>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26631" name="Picture 1"/>
          <p:cNvPicPr>
            <a:picLocks noChangeAspect="1" noChangeArrowheads="1"/>
          </p:cNvPicPr>
          <p:nvPr/>
        </p:nvPicPr>
        <p:blipFill>
          <a:blip r:embed="rId3" cstate="print"/>
          <a:srcRect/>
          <a:stretch>
            <a:fillRect/>
          </a:stretch>
        </p:blipFill>
        <p:spPr bwMode="auto">
          <a:xfrm>
            <a:off x="5724525" y="3933825"/>
            <a:ext cx="2562225"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83657C0-521F-4868-8F30-B1918E78A706}" type="slidenum">
              <a:rPr lang="ja-JP" altLang="en-US" sz="1200">
                <a:solidFill>
                  <a:schemeClr val="tx1">
                    <a:tint val="75000"/>
                  </a:schemeClr>
                </a:solidFill>
                <a:latin typeface="+mn-lt"/>
                <a:ea typeface="+mn-ea"/>
              </a:rPr>
              <a:pPr algn="r" fontAlgn="auto">
                <a:spcBef>
                  <a:spcPts val="0"/>
                </a:spcBef>
                <a:spcAft>
                  <a:spcPts val="0"/>
                </a:spcAft>
                <a:defRPr/>
              </a:pPr>
              <a:t>7</a:t>
            </a:fld>
            <a:endParaRPr lang="ja-JP" altLang="en-US" sz="1200">
              <a:solidFill>
                <a:schemeClr val="tx1">
                  <a:tint val="75000"/>
                </a:schemeClr>
              </a:solidFill>
              <a:latin typeface="+mn-lt"/>
              <a:ea typeface="+mn-ea"/>
            </a:endParaRPr>
          </a:p>
        </p:txBody>
      </p:sp>
      <p:pic>
        <p:nvPicPr>
          <p:cNvPr id="379922" name="Picture 9" descr="G:\07公開講座_SN\藤原jpeg\7藤原＿読み聞かせ.jpg"/>
          <p:cNvPicPr>
            <a:picLocks noChangeAspect="1" noChangeArrowheads="1"/>
          </p:cNvPicPr>
          <p:nvPr/>
        </p:nvPicPr>
        <p:blipFill>
          <a:blip r:embed="rId4" cstate="print"/>
          <a:srcRect/>
          <a:stretch>
            <a:fillRect/>
          </a:stretch>
        </p:blipFill>
        <p:spPr bwMode="auto">
          <a:xfrm>
            <a:off x="5651500" y="2060575"/>
            <a:ext cx="3359150" cy="2592388"/>
          </a:xfrm>
          <a:prstGeom prst="rect">
            <a:avLst/>
          </a:prstGeom>
          <a:noFill/>
          <a:ln w="9525">
            <a:noFill/>
            <a:miter lim="800000"/>
            <a:headEnd/>
            <a:tailEnd/>
          </a:ln>
        </p:spPr>
      </p:pic>
      <p:sp>
        <p:nvSpPr>
          <p:cNvPr id="379923" name="Rectangle 2"/>
          <p:cNvSpPr>
            <a:spLocks noGrp="1" noChangeArrowheads="1"/>
          </p:cNvSpPr>
          <p:nvPr>
            <p:ph type="title" idx="4294967295"/>
          </p:nvPr>
        </p:nvSpPr>
        <p:spPr>
          <a:xfrm>
            <a:off x="0" y="0"/>
            <a:ext cx="9144000" cy="692150"/>
          </a:xfrm>
          <a:solidFill>
            <a:srgbClr val="FF9933"/>
          </a:solidFill>
        </p:spPr>
        <p:txBody>
          <a:bodyPr/>
          <a:lstStyle/>
          <a:p>
            <a:r>
              <a:rPr lang="ja-JP" altLang="en-US" sz="2800" smtClean="0">
                <a:solidFill>
                  <a:srgbClr val="333399"/>
                </a:solidFill>
                <a:latin typeface="HGP創英角ｺﾞｼｯｸUB" pitchFamily="50" charset="-128"/>
                <a:ea typeface="HGP創英角ｺﾞｼｯｸUB" pitchFamily="50" charset="-128"/>
              </a:rPr>
              <a:t>シニア・読み聞かせボランティアプロジェクト　「りぷりんと」</a:t>
            </a:r>
          </a:p>
        </p:txBody>
      </p:sp>
      <p:sp>
        <p:nvSpPr>
          <p:cNvPr id="379924" name="Rectangle 5"/>
          <p:cNvSpPr>
            <a:spLocks noChangeArrowheads="1"/>
          </p:cNvSpPr>
          <p:nvPr/>
        </p:nvSpPr>
        <p:spPr bwMode="auto">
          <a:xfrm>
            <a:off x="971550" y="765175"/>
            <a:ext cx="7200900" cy="792163"/>
          </a:xfrm>
          <a:prstGeom prst="rect">
            <a:avLst/>
          </a:prstGeom>
          <a:solidFill>
            <a:srgbClr val="FFFFCC"/>
          </a:solidFill>
          <a:ln w="12700" cap="sq">
            <a:noFill/>
            <a:miter lim="800000"/>
            <a:headEnd type="none" w="sm" len="sm"/>
            <a:tailEnd type="none" w="sm" len="sm"/>
          </a:ln>
        </p:spPr>
        <p:txBody>
          <a:bodyPr anchor="ctr"/>
          <a:lstStyle/>
          <a:p>
            <a:pPr algn="ctr"/>
            <a:r>
              <a:rPr lang="ja-JP" altLang="en-US" sz="2000" b="1">
                <a:solidFill>
                  <a:srgbClr val="000000"/>
                </a:solidFill>
                <a:latin typeface="Calibri" pitchFamily="34" charset="0"/>
                <a:ea typeface="ＭＳ Ｐゴシック" charset="-128"/>
              </a:rPr>
              <a:t>世代間交流を通した高齢者の社会貢献に関するモデル研究                               </a:t>
            </a:r>
            <a:r>
              <a:rPr lang="en-US" altLang="ja-JP" sz="2000" b="1" u="sng">
                <a:solidFill>
                  <a:srgbClr val="FF0000"/>
                </a:solidFill>
                <a:latin typeface="Calibri" pitchFamily="34" charset="0"/>
                <a:ea typeface="ＭＳ Ｐゴシック" charset="-128"/>
              </a:rPr>
              <a:t>RE</a:t>
            </a:r>
            <a:r>
              <a:rPr lang="en-US" altLang="ja-JP" sz="2000" b="1">
                <a:solidFill>
                  <a:srgbClr val="000000"/>
                </a:solidFill>
                <a:latin typeface="Calibri" pitchFamily="34" charset="0"/>
                <a:ea typeface="ＭＳ Ｐゴシック" charset="-128"/>
              </a:rPr>
              <a:t>search of </a:t>
            </a:r>
            <a:r>
              <a:rPr lang="en-US" altLang="ja-JP" sz="2000" b="1" u="sng">
                <a:solidFill>
                  <a:srgbClr val="FF0000"/>
                </a:solidFill>
                <a:latin typeface="Calibri" pitchFamily="34" charset="0"/>
                <a:ea typeface="ＭＳ Ｐゴシック" charset="-128"/>
              </a:rPr>
              <a:t>PR</a:t>
            </a:r>
            <a:r>
              <a:rPr lang="en-US" altLang="ja-JP" sz="2000" b="1">
                <a:solidFill>
                  <a:srgbClr val="000000"/>
                </a:solidFill>
                <a:latin typeface="Calibri" pitchFamily="34" charset="0"/>
                <a:ea typeface="ＭＳ Ｐゴシック" charset="-128"/>
              </a:rPr>
              <a:t>oductivity by </a:t>
            </a:r>
            <a:r>
              <a:rPr lang="en-US" altLang="ja-JP" sz="2000" b="1" u="sng">
                <a:solidFill>
                  <a:srgbClr val="FF0000"/>
                </a:solidFill>
                <a:latin typeface="Calibri" pitchFamily="34" charset="0"/>
                <a:ea typeface="ＭＳ Ｐゴシック" charset="-128"/>
              </a:rPr>
              <a:t>INT</a:t>
            </a:r>
            <a:r>
              <a:rPr lang="en-US" altLang="ja-JP" sz="2000" b="1">
                <a:solidFill>
                  <a:srgbClr val="000000"/>
                </a:solidFill>
                <a:latin typeface="Calibri" pitchFamily="34" charset="0"/>
                <a:ea typeface="ＭＳ Ｐゴシック" charset="-128"/>
              </a:rPr>
              <a:t>ergenerational </a:t>
            </a:r>
            <a:r>
              <a:rPr lang="en-US" altLang="ja-JP" sz="2000" b="1" u="sng">
                <a:solidFill>
                  <a:srgbClr val="FF0000"/>
                </a:solidFill>
                <a:latin typeface="Calibri" pitchFamily="34" charset="0"/>
                <a:ea typeface="ＭＳ Ｐゴシック" charset="-128"/>
              </a:rPr>
              <a:t>S</a:t>
            </a:r>
            <a:r>
              <a:rPr lang="en-US" altLang="ja-JP" sz="2000" b="1">
                <a:solidFill>
                  <a:srgbClr val="000000"/>
                </a:solidFill>
                <a:latin typeface="Calibri" pitchFamily="34" charset="0"/>
                <a:ea typeface="ＭＳ Ｐゴシック" charset="-128"/>
              </a:rPr>
              <a:t>ympathy</a:t>
            </a:r>
            <a:endParaRPr lang="ja-JP" altLang="en-US" sz="2000" b="1">
              <a:solidFill>
                <a:srgbClr val="000000"/>
              </a:solidFill>
              <a:latin typeface="Calibri" pitchFamily="34" charset="0"/>
              <a:ea typeface="ＭＳ Ｐゴシック" charset="-128"/>
            </a:endParaRPr>
          </a:p>
        </p:txBody>
      </p:sp>
      <p:graphicFrame>
        <p:nvGraphicFramePr>
          <p:cNvPr id="379920" name="Object 16"/>
          <p:cNvGraphicFramePr>
            <a:graphicFrameLocks noChangeAspect="1"/>
          </p:cNvGraphicFramePr>
          <p:nvPr/>
        </p:nvGraphicFramePr>
        <p:xfrm>
          <a:off x="250825" y="1557338"/>
          <a:ext cx="5462588" cy="4608512"/>
        </p:xfrm>
        <a:graphic>
          <a:graphicData uri="http://schemas.openxmlformats.org/presentationml/2006/ole">
            <p:oleObj spid="_x0000_s379920" name="スライド" r:id="rId5" imgW="4488272" imgH="3366755" progId="PowerPoint.Slide.8">
              <p:embed/>
            </p:oleObj>
          </a:graphicData>
        </a:graphic>
      </p:graphicFrame>
      <p:pic>
        <p:nvPicPr>
          <p:cNvPr id="379925" name="Picture 3" descr="P1040007"/>
          <p:cNvPicPr>
            <a:picLocks noChangeAspect="1" noChangeArrowheads="1"/>
          </p:cNvPicPr>
          <p:nvPr/>
        </p:nvPicPr>
        <p:blipFill>
          <a:blip r:embed="rId6" cstate="print">
            <a:lum bright="16000"/>
          </a:blip>
          <a:srcRect/>
          <a:stretch>
            <a:fillRect/>
          </a:stretch>
        </p:blipFill>
        <p:spPr bwMode="auto">
          <a:xfrm>
            <a:off x="6300788" y="4724400"/>
            <a:ext cx="2663825" cy="1908175"/>
          </a:xfrm>
          <a:prstGeom prst="rect">
            <a:avLst/>
          </a:prstGeom>
          <a:noFill/>
          <a:ln w="9525">
            <a:noFill/>
            <a:miter lim="800000"/>
            <a:headEnd/>
            <a:tailEnd/>
          </a:ln>
        </p:spPr>
      </p:pic>
      <p:sp>
        <p:nvSpPr>
          <p:cNvPr id="11" name="Text Box 4"/>
          <p:cNvSpPr txBox="1">
            <a:spLocks noChangeArrowheads="1"/>
          </p:cNvSpPr>
          <p:nvPr/>
        </p:nvSpPr>
        <p:spPr bwMode="auto">
          <a:xfrm>
            <a:off x="179388" y="6269038"/>
            <a:ext cx="5976937" cy="400050"/>
          </a:xfrm>
          <a:prstGeom prst="rect">
            <a:avLst/>
          </a:prstGeom>
          <a:solidFill>
            <a:schemeClr val="accent1">
              <a:lumMod val="20000"/>
              <a:lumOff val="80000"/>
            </a:schemeClr>
          </a:solidFill>
          <a:ln w="9525">
            <a:solidFill>
              <a:srgbClr val="0000FF"/>
            </a:solidFill>
            <a:miter lim="800000"/>
            <a:headEnd/>
            <a:tailEnd/>
          </a:ln>
        </p:spPr>
        <p:txBody>
          <a:bodyPr>
            <a:spAutoFit/>
          </a:bodyPr>
          <a:lstStyle/>
          <a:p>
            <a:pPr fontAlgn="auto">
              <a:spcBef>
                <a:spcPts val="0"/>
              </a:spcBef>
              <a:spcAft>
                <a:spcPts val="0"/>
              </a:spcAft>
              <a:defRPr/>
            </a:pPr>
            <a:r>
              <a:rPr lang="ja-JP" altLang="en-US" sz="2000" b="1" dirty="0">
                <a:solidFill>
                  <a:srgbClr val="000000"/>
                </a:solidFill>
                <a:latin typeface="+mn-lt"/>
                <a:ea typeface="+mn-ea"/>
              </a:rPr>
              <a:t>サクセスフルエイジング（生活機能</a:t>
            </a:r>
            <a:r>
              <a:rPr lang="en-US" altLang="ja-JP" sz="2000" b="1" dirty="0">
                <a:solidFill>
                  <a:srgbClr val="000000"/>
                </a:solidFill>
                <a:latin typeface="+mn-lt"/>
                <a:ea typeface="+mn-ea"/>
              </a:rPr>
              <a:t>、QOL</a:t>
            </a:r>
            <a:r>
              <a:rPr lang="ja-JP" altLang="en-US" sz="2000" b="1" dirty="0">
                <a:solidFill>
                  <a:srgbClr val="000000"/>
                </a:solidFill>
                <a:latin typeface="+mn-lt"/>
                <a:ea typeface="+mn-ea"/>
              </a:rPr>
              <a:t>の長期維持）</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 5"/>
          <p:cNvSpPr>
            <a:spLocks noGrp="1"/>
          </p:cNvSpPr>
          <p:nvPr>
            <p:ph type="sldNum" sz="quarter" idx="12"/>
          </p:nvPr>
        </p:nvSpPr>
        <p:spPr/>
        <p:txBody>
          <a:bodyPr/>
          <a:lstStyle/>
          <a:p>
            <a:pPr>
              <a:defRPr/>
            </a:pPr>
            <a:fld id="{815CB387-23ED-4163-A9D8-24BB81620647}" type="slidenum">
              <a:rPr lang="ja-JP" altLang="en-US"/>
              <a:pPr>
                <a:defRPr/>
              </a:pPr>
              <a:t>8</a:t>
            </a:fld>
            <a:endParaRPr lang="ja-JP" altLang="en-US"/>
          </a:p>
        </p:txBody>
      </p:sp>
      <p:sp>
        <p:nvSpPr>
          <p:cNvPr id="381954" name="コンテンツ プレースホルダ 2"/>
          <p:cNvSpPr>
            <a:spLocks noGrp="1"/>
          </p:cNvSpPr>
          <p:nvPr>
            <p:ph idx="1"/>
          </p:nvPr>
        </p:nvSpPr>
        <p:spPr>
          <a:xfrm>
            <a:off x="900113" y="1052513"/>
            <a:ext cx="8243887" cy="2520950"/>
          </a:xfrm>
        </p:spPr>
        <p:txBody>
          <a:bodyPr/>
          <a:lstStyle/>
          <a:p>
            <a:pPr eaLnBrk="1" hangingPunct="1">
              <a:lnSpc>
                <a:spcPct val="130000"/>
              </a:lnSpc>
              <a:buFont typeface="Arial" charset="0"/>
              <a:buNone/>
            </a:pPr>
            <a:r>
              <a:rPr lang="ja-JP" altLang="en-US" sz="3000" smtClean="0">
                <a:latin typeface="HGP創英角ｺﾞｼｯｸUB" pitchFamily="50" charset="-128"/>
                <a:ea typeface="HGP創英角ｺﾞｼｯｸUB" pitchFamily="50" charset="-128"/>
              </a:rPr>
              <a:t>・家に閉じこもらない</a:t>
            </a:r>
            <a:endParaRPr lang="en-US" altLang="ja-JP" sz="3000" smtClean="0">
              <a:latin typeface="HGP創英角ｺﾞｼｯｸUB" pitchFamily="50" charset="-128"/>
              <a:ea typeface="HGP創英角ｺﾞｼｯｸUB" pitchFamily="50" charset="-128"/>
            </a:endParaRPr>
          </a:p>
          <a:p>
            <a:pPr eaLnBrk="1" hangingPunct="1">
              <a:lnSpc>
                <a:spcPct val="130000"/>
              </a:lnSpc>
              <a:buFont typeface="Arial" charset="0"/>
              <a:buNone/>
            </a:pPr>
            <a:r>
              <a:rPr lang="ja-JP" altLang="en-US" sz="3000" smtClean="0">
                <a:latin typeface="HGP創英角ｺﾞｼｯｸUB" pitchFamily="50" charset="-128"/>
                <a:ea typeface="HGP創英角ｺﾞｼｯｸUB" pitchFamily="50" charset="-128"/>
              </a:rPr>
              <a:t>・人とつながる </a:t>
            </a:r>
            <a:r>
              <a:rPr lang="ja-JP" altLang="en-US" sz="2400" smtClean="0">
                <a:latin typeface="HGP創英角ｺﾞｼｯｸUB" pitchFamily="50" charset="-128"/>
                <a:ea typeface="HGP創英角ｺﾞｼｯｸUB" pitchFamily="50" charset="-128"/>
              </a:rPr>
              <a:t>（ネットやチャットではなく、より直接的に）</a:t>
            </a:r>
            <a:endParaRPr lang="en-US" altLang="ja-JP" sz="2400" smtClean="0">
              <a:latin typeface="HGP創英角ｺﾞｼｯｸUB" pitchFamily="50" charset="-128"/>
              <a:ea typeface="HGP創英角ｺﾞｼｯｸUB" pitchFamily="50" charset="-128"/>
            </a:endParaRPr>
          </a:p>
          <a:p>
            <a:pPr eaLnBrk="1" hangingPunct="1">
              <a:lnSpc>
                <a:spcPct val="130000"/>
              </a:lnSpc>
              <a:buFont typeface="Arial" charset="0"/>
              <a:buNone/>
            </a:pPr>
            <a:r>
              <a:rPr lang="ja-JP" altLang="en-US" sz="3000" smtClean="0">
                <a:latin typeface="HGP創英角ｺﾞｼｯｸUB" pitchFamily="50" charset="-128"/>
                <a:ea typeface="HGP創英角ｺﾞｼｯｸUB" pitchFamily="50" charset="-128"/>
              </a:rPr>
              <a:t>・組織やグループに参加する</a:t>
            </a:r>
            <a:endParaRPr lang="en-US" altLang="ja-JP" sz="3000" smtClean="0">
              <a:latin typeface="HGP創英角ｺﾞｼｯｸUB" pitchFamily="50" charset="-128"/>
              <a:ea typeface="HGP創英角ｺﾞｼｯｸUB" pitchFamily="50" charset="-128"/>
            </a:endParaRPr>
          </a:p>
          <a:p>
            <a:pPr eaLnBrk="1" hangingPunct="1">
              <a:lnSpc>
                <a:spcPts val="2200"/>
              </a:lnSpc>
              <a:buFont typeface="Arial" charset="0"/>
              <a:buNone/>
            </a:pPr>
            <a:r>
              <a:rPr lang="ja-JP" altLang="en-US" sz="3000" smtClean="0">
                <a:latin typeface="HGP創英角ｺﾞｼｯｸUB" pitchFamily="50" charset="-128"/>
                <a:ea typeface="HGP創英角ｺﾞｼｯｸUB" pitchFamily="50" charset="-128"/>
              </a:rPr>
              <a:t>　　　　　　　　</a:t>
            </a:r>
            <a:r>
              <a:rPr lang="ja-JP" altLang="en-US" sz="2400" smtClean="0">
                <a:latin typeface="HGP創英角ｺﾞｼｯｸUB" pitchFamily="50" charset="-128"/>
                <a:ea typeface="HGP創英角ｺﾞｼｯｸUB" pitchFamily="50" charset="-128"/>
              </a:rPr>
              <a:t>（一人の活動ではなく、複数人で行う活動）</a:t>
            </a:r>
            <a:endParaRPr lang="en-US" altLang="ja-JP" sz="2400" smtClean="0">
              <a:latin typeface="HGP創英角ｺﾞｼｯｸUB" pitchFamily="50" charset="-128"/>
              <a:ea typeface="HGP創英角ｺﾞｼｯｸUB" pitchFamily="50" charset="-128"/>
            </a:endParaRPr>
          </a:p>
        </p:txBody>
      </p:sp>
      <p:sp>
        <p:nvSpPr>
          <p:cNvPr id="4" name="タイトル 1"/>
          <p:cNvSpPr txBox="1">
            <a:spLocks/>
          </p:cNvSpPr>
          <p:nvPr/>
        </p:nvSpPr>
        <p:spPr>
          <a:xfrm>
            <a:off x="457200" y="115888"/>
            <a:ext cx="8229600" cy="649287"/>
          </a:xfrm>
          <a:prstGeom prst="rect">
            <a:avLst/>
          </a:prstGeom>
        </p:spPr>
        <p:txBody>
          <a:bodyPr anchor="ctr">
            <a:normAutofit fontScale="900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社会とのつながりとは？</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円/楕円 11"/>
          <p:cNvSpPr/>
          <p:nvPr/>
        </p:nvSpPr>
        <p:spPr>
          <a:xfrm>
            <a:off x="1042988" y="3717925"/>
            <a:ext cx="7272337" cy="2232025"/>
          </a:xfrm>
          <a:prstGeom prst="ellipse">
            <a:avLst/>
          </a:prstGeom>
          <a:solidFill>
            <a:schemeClr val="accent3">
              <a:lumMod val="40000"/>
              <a:lumOff val="6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p:nvSpPr>
        <p:spPr>
          <a:xfrm>
            <a:off x="2754313" y="5967413"/>
            <a:ext cx="747712" cy="630237"/>
          </a:xfrm>
          <a:prstGeom prst="rect">
            <a:avLst/>
          </a:prstGeom>
          <a:solidFill>
            <a:srgbClr val="FFFF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二等辺三角形 15"/>
          <p:cNvSpPr/>
          <p:nvPr/>
        </p:nvSpPr>
        <p:spPr>
          <a:xfrm>
            <a:off x="2505075" y="5427663"/>
            <a:ext cx="1287463" cy="539750"/>
          </a:xfrm>
          <a:prstGeom prst="triangle">
            <a:avLst/>
          </a:prstGeom>
          <a:solidFill>
            <a:srgbClr val="FF7C8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a:xfrm>
            <a:off x="1508125" y="4211638"/>
            <a:ext cx="1744663" cy="990600"/>
          </a:xfrm>
          <a:prstGeom prst="ellipse">
            <a:avLst/>
          </a:prstGeom>
          <a:solidFill>
            <a:srgbClr val="FFCC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スマイル 17"/>
          <p:cNvSpPr/>
          <p:nvPr/>
        </p:nvSpPr>
        <p:spPr>
          <a:xfrm>
            <a:off x="1658938" y="4481513"/>
            <a:ext cx="347662" cy="376237"/>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スマイル 18"/>
          <p:cNvSpPr/>
          <p:nvPr/>
        </p:nvSpPr>
        <p:spPr>
          <a:xfrm>
            <a:off x="2157413" y="4779963"/>
            <a:ext cx="347662"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スマイル 19"/>
          <p:cNvSpPr/>
          <p:nvPr/>
        </p:nvSpPr>
        <p:spPr>
          <a:xfrm>
            <a:off x="2736850" y="4510088"/>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スマイル 20"/>
          <p:cNvSpPr/>
          <p:nvPr/>
        </p:nvSpPr>
        <p:spPr>
          <a:xfrm>
            <a:off x="2214563" y="4257675"/>
            <a:ext cx="349250" cy="37782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左右矢印 21"/>
          <p:cNvSpPr/>
          <p:nvPr/>
        </p:nvSpPr>
        <p:spPr>
          <a:xfrm rot="718066">
            <a:off x="3419475" y="4662488"/>
            <a:ext cx="914400" cy="40481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左右矢印 22"/>
          <p:cNvSpPr/>
          <p:nvPr/>
        </p:nvSpPr>
        <p:spPr>
          <a:xfrm>
            <a:off x="5246688" y="4841875"/>
            <a:ext cx="1466850" cy="404813"/>
          </a:xfrm>
          <a:prstGeom prst="lef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タイトル 1"/>
          <p:cNvSpPr txBox="1">
            <a:spLocks/>
          </p:cNvSpPr>
          <p:nvPr/>
        </p:nvSpPr>
        <p:spPr bwMode="auto">
          <a:xfrm>
            <a:off x="2671763" y="3941763"/>
            <a:ext cx="2949575" cy="51911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ja-JP" altLang="en-US" sz="2000" kern="0" dirty="0">
                <a:solidFill>
                  <a:srgbClr val="C00000"/>
                </a:solidFill>
                <a:latin typeface="HGP創英角ｺﾞｼｯｸUB" pitchFamily="50" charset="-128"/>
                <a:ea typeface="HGP創英角ｺﾞｼｯｸUB" pitchFamily="50" charset="-128"/>
                <a:cs typeface="+mj-cs"/>
              </a:rPr>
              <a:t>社会参加・地域活動参加</a:t>
            </a:r>
          </a:p>
        </p:txBody>
      </p:sp>
      <p:sp>
        <p:nvSpPr>
          <p:cNvPr id="25" name="タイトル 1"/>
          <p:cNvSpPr txBox="1">
            <a:spLocks/>
          </p:cNvSpPr>
          <p:nvPr/>
        </p:nvSpPr>
        <p:spPr bwMode="auto">
          <a:xfrm>
            <a:off x="4956175" y="5472113"/>
            <a:ext cx="2949575" cy="519112"/>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rgbClr val="C00000"/>
                </a:solidFill>
                <a:latin typeface="HGP創英角ｺﾞｼｯｸUB" pitchFamily="50" charset="-128"/>
                <a:ea typeface="HGP創英角ｺﾞｼｯｸUB" pitchFamily="50" charset="-128"/>
                <a:cs typeface="+mj-cs"/>
              </a:rPr>
              <a:t>人や近隣者とのつながり</a:t>
            </a:r>
            <a:endParaRPr lang="en-US" altLang="ja-JP" sz="2000" kern="0" dirty="0">
              <a:solidFill>
                <a:srgbClr val="C00000"/>
              </a:solidFill>
              <a:latin typeface="HGP創英角ｺﾞｼｯｸUB" pitchFamily="50" charset="-128"/>
              <a:ea typeface="HGP創英角ｺﾞｼｯｸUB" pitchFamily="50" charset="-128"/>
              <a:cs typeface="+mj-cs"/>
            </a:endParaRPr>
          </a:p>
          <a:p>
            <a:pPr eaLnBrk="0" fontAlgn="auto" hangingPunct="0">
              <a:spcBef>
                <a:spcPts val="0"/>
              </a:spcBef>
              <a:spcAft>
                <a:spcPts val="0"/>
              </a:spcAft>
              <a:defRPr/>
            </a:pPr>
            <a:r>
              <a:rPr lang="ja-JP" altLang="en-US" sz="2000" kern="0" dirty="0">
                <a:solidFill>
                  <a:srgbClr val="C00000"/>
                </a:solidFill>
                <a:latin typeface="HGP創英角ｺﾞｼｯｸUB" pitchFamily="50" charset="-128"/>
                <a:ea typeface="HGP創英角ｺﾞｼｯｸUB" pitchFamily="50" charset="-128"/>
                <a:cs typeface="+mj-cs"/>
              </a:rPr>
              <a:t>（近所付き合いなど）</a:t>
            </a:r>
          </a:p>
        </p:txBody>
      </p:sp>
      <p:sp>
        <p:nvSpPr>
          <p:cNvPr id="26" name="ストライプ矢印 25"/>
          <p:cNvSpPr/>
          <p:nvPr/>
        </p:nvSpPr>
        <p:spPr>
          <a:xfrm rot="18913557">
            <a:off x="3425825" y="5508625"/>
            <a:ext cx="985838" cy="719138"/>
          </a:xfrm>
          <a:prstGeom prst="striped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二等辺三角形 26"/>
          <p:cNvSpPr/>
          <p:nvPr/>
        </p:nvSpPr>
        <p:spPr>
          <a:xfrm>
            <a:off x="4333875" y="5157788"/>
            <a:ext cx="579438" cy="584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スマイル 27"/>
          <p:cNvSpPr/>
          <p:nvPr/>
        </p:nvSpPr>
        <p:spPr>
          <a:xfrm>
            <a:off x="4333875" y="4797425"/>
            <a:ext cx="581025" cy="63023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タイトル 1"/>
          <p:cNvSpPr txBox="1">
            <a:spLocks/>
          </p:cNvSpPr>
          <p:nvPr/>
        </p:nvSpPr>
        <p:spPr bwMode="auto">
          <a:xfrm>
            <a:off x="3490913" y="6223000"/>
            <a:ext cx="3240087" cy="519113"/>
          </a:xfrm>
          <a:prstGeom prst="rect">
            <a:avLst/>
          </a:prstGeom>
          <a:noFill/>
          <a:ln w="9525">
            <a:noFill/>
            <a:miter lim="800000"/>
            <a:headEnd/>
            <a:tailEnd/>
          </a:ln>
        </p:spPr>
        <p:txBody>
          <a:bodyPr anchor="ctr"/>
          <a:lstStyle/>
          <a:p>
            <a:pPr eaLnBrk="0" fontAlgn="auto" hangingPunct="0">
              <a:spcBef>
                <a:spcPts val="0"/>
              </a:spcBef>
              <a:spcAft>
                <a:spcPts val="0"/>
              </a:spcAft>
              <a:defRPr/>
            </a:pPr>
            <a:r>
              <a:rPr lang="ja-JP" altLang="en-US" sz="2000" kern="0" dirty="0">
                <a:solidFill>
                  <a:srgbClr val="C00000"/>
                </a:solidFill>
                <a:latin typeface="HGP創英角ｺﾞｼｯｸUB" pitchFamily="50" charset="-128"/>
                <a:ea typeface="HGP創英角ｺﾞｼｯｸUB" pitchFamily="50" charset="-128"/>
                <a:cs typeface="+mj-cs"/>
              </a:rPr>
              <a:t>家から出る（閉じこもり予防）</a:t>
            </a:r>
          </a:p>
        </p:txBody>
      </p:sp>
      <p:sp>
        <p:nvSpPr>
          <p:cNvPr id="30" name="スマイル 29"/>
          <p:cNvSpPr/>
          <p:nvPr/>
        </p:nvSpPr>
        <p:spPr>
          <a:xfrm>
            <a:off x="6991350" y="4706938"/>
            <a:ext cx="582613" cy="630237"/>
          </a:xfrm>
          <a:prstGeom prst="smileyFac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5"/>
          <p:cNvSpPr>
            <a:spLocks noGrp="1"/>
          </p:cNvSpPr>
          <p:nvPr>
            <p:ph type="sldNum" sz="quarter" idx="12"/>
          </p:nvPr>
        </p:nvSpPr>
        <p:spPr/>
        <p:txBody>
          <a:bodyPr/>
          <a:lstStyle/>
          <a:p>
            <a:pPr>
              <a:defRPr/>
            </a:pPr>
            <a:fld id="{7B728A33-85C9-4592-86F5-B9E9EC1083E6}" type="slidenum">
              <a:rPr lang="ja-JP" altLang="en-US"/>
              <a:pPr>
                <a:defRPr/>
              </a:pPr>
              <a:t>9</a:t>
            </a:fld>
            <a:endParaRPr lang="ja-JP" altLang="en-US"/>
          </a:p>
        </p:txBody>
      </p:sp>
      <p:sp>
        <p:nvSpPr>
          <p:cNvPr id="4" name="タイトル 1"/>
          <p:cNvSpPr txBox="1">
            <a:spLocks/>
          </p:cNvSpPr>
          <p:nvPr/>
        </p:nvSpPr>
        <p:spPr>
          <a:xfrm>
            <a:off x="457200" y="115888"/>
            <a:ext cx="8229600" cy="649287"/>
          </a:xfrm>
          <a:prstGeom prst="rect">
            <a:avLst/>
          </a:prstGeom>
        </p:spPr>
        <p:txBody>
          <a:bodyPr anchor="ctr">
            <a:normAutofit fontScale="82500" lnSpcReduction="10000"/>
          </a:bodyPr>
          <a:lstStyle/>
          <a:p>
            <a:pPr fontAlgn="auto">
              <a:spcBef>
                <a:spcPts val="0"/>
              </a:spcBef>
              <a:spcAft>
                <a:spcPts val="0"/>
              </a:spcAft>
              <a:defRPr/>
            </a:pPr>
            <a:r>
              <a:rPr lang="ja-JP" altLang="en-US" sz="4400" dirty="0">
                <a:latin typeface="HGP創英角ｺﾞｼｯｸUB" pitchFamily="50" charset="-128"/>
                <a:ea typeface="HGP創英角ｺﾞｼｯｸUB" pitchFamily="50" charset="-128"/>
                <a:cs typeface="+mj-cs"/>
              </a:rPr>
              <a:t>生活様式が死亡率の低さに与える影響</a:t>
            </a:r>
          </a:p>
        </p:txBody>
      </p:sp>
      <p:sp>
        <p:nvSpPr>
          <p:cNvPr id="5" name="正方形/長方形 4"/>
          <p:cNvSpPr/>
          <p:nvPr/>
        </p:nvSpPr>
        <p:spPr>
          <a:xfrm>
            <a:off x="468313" y="765175"/>
            <a:ext cx="8675687" cy="71438"/>
          </a:xfrm>
          <a:prstGeom prst="rect">
            <a:avLst/>
          </a:prstGeom>
          <a:gradFill flip="none" rotWithShape="1">
            <a:gsLst>
              <a:gs pos="0">
                <a:srgbClr val="FF0000"/>
              </a:gs>
              <a:gs pos="10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32781" name="Object 13"/>
          <p:cNvGraphicFramePr>
            <a:graphicFrameLocks/>
          </p:cNvGraphicFramePr>
          <p:nvPr/>
        </p:nvGraphicFramePr>
        <p:xfrm>
          <a:off x="2252663" y="1649413"/>
          <a:ext cx="6978650" cy="4567237"/>
        </p:xfrm>
        <a:graphic>
          <a:graphicData uri="http://schemas.openxmlformats.org/presentationml/2006/ole">
            <p:oleObj spid="_x0000_s32781" r:id="rId4" imgW="6974428" imgH="4566300" progId="Excel.Sheet.8">
              <p:embed/>
            </p:oleObj>
          </a:graphicData>
        </a:graphic>
      </p:graphicFrame>
      <p:sp>
        <p:nvSpPr>
          <p:cNvPr id="7" name="正方形/長方形 6"/>
          <p:cNvSpPr/>
          <p:nvPr/>
        </p:nvSpPr>
        <p:spPr>
          <a:xfrm>
            <a:off x="2495550" y="2049463"/>
            <a:ext cx="6076950" cy="5397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611188" y="6237288"/>
            <a:ext cx="80645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altLang="ja-JP" sz="1400" dirty="0">
                <a:solidFill>
                  <a:schemeClr val="tx1"/>
                </a:solidFill>
              </a:rPr>
              <a:t>Holt-</a:t>
            </a:r>
            <a:r>
              <a:rPr lang="en-GB" altLang="ja-JP" sz="1400" dirty="0" err="1">
                <a:solidFill>
                  <a:schemeClr val="tx1"/>
                </a:solidFill>
              </a:rPr>
              <a:t>Lunstad</a:t>
            </a:r>
            <a:r>
              <a:rPr lang="en-GB" altLang="ja-JP" sz="1400" dirty="0">
                <a:solidFill>
                  <a:schemeClr val="tx1"/>
                </a:solidFill>
              </a:rPr>
              <a:t> J, Smith TB, Layton JB (2010) Social Relationships and Mortality Risk: A Meta-analytic Review. </a:t>
            </a:r>
            <a:r>
              <a:rPr lang="en-GB" altLang="ja-JP" sz="1400" dirty="0" err="1">
                <a:solidFill>
                  <a:schemeClr val="tx1"/>
                </a:solidFill>
              </a:rPr>
              <a:t>PLoS</a:t>
            </a:r>
            <a:r>
              <a:rPr lang="en-GB" altLang="ja-JP" sz="1400" dirty="0">
                <a:solidFill>
                  <a:schemeClr val="tx1"/>
                </a:solidFill>
              </a:rPr>
              <a:t> Med 7(7): e1000316. doi:10.1371/journal.pmed.1000316</a:t>
            </a:r>
            <a:endParaRPr lang="en-GB" altLang="ja-JP" sz="1400" b="1" dirty="0">
              <a:solidFill>
                <a:schemeClr val="tx1"/>
              </a:solidFill>
            </a:endParaRPr>
          </a:p>
        </p:txBody>
      </p:sp>
      <p:sp>
        <p:nvSpPr>
          <p:cNvPr id="9" name="正方形/長方形 8"/>
          <p:cNvSpPr/>
          <p:nvPr/>
        </p:nvSpPr>
        <p:spPr>
          <a:xfrm>
            <a:off x="2498725" y="2994025"/>
            <a:ext cx="4838700" cy="5381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正方形/長方形 9"/>
          <p:cNvSpPr/>
          <p:nvPr/>
        </p:nvSpPr>
        <p:spPr>
          <a:xfrm>
            <a:off x="2500313" y="3954463"/>
            <a:ext cx="2905125" cy="538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正方形/長方形 10"/>
          <p:cNvSpPr/>
          <p:nvPr/>
        </p:nvSpPr>
        <p:spPr>
          <a:xfrm>
            <a:off x="2505075" y="4897438"/>
            <a:ext cx="1958975" cy="538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269875" y="4868863"/>
            <a:ext cx="2214563"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GB" altLang="ja-JP" sz="2200" b="1" dirty="0">
                <a:solidFill>
                  <a:schemeClr val="tx1"/>
                </a:solidFill>
              </a:rPr>
              <a:t>BMI</a:t>
            </a:r>
            <a:r>
              <a:rPr lang="ja-JP" altLang="en-US" sz="2200" b="1" dirty="0">
                <a:solidFill>
                  <a:schemeClr val="tx1"/>
                </a:solidFill>
              </a:rPr>
              <a:t>（肥満）</a:t>
            </a:r>
            <a:endParaRPr lang="en-GB" altLang="ja-JP" sz="2200" b="1" dirty="0">
              <a:solidFill>
                <a:schemeClr val="tx1"/>
              </a:solidFill>
            </a:endParaRPr>
          </a:p>
        </p:txBody>
      </p:sp>
      <p:sp>
        <p:nvSpPr>
          <p:cNvPr id="13" name="正方形/長方形 12"/>
          <p:cNvSpPr/>
          <p:nvPr/>
        </p:nvSpPr>
        <p:spPr>
          <a:xfrm>
            <a:off x="269875" y="3933825"/>
            <a:ext cx="2214563"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200" b="1" dirty="0">
                <a:solidFill>
                  <a:schemeClr val="tx1"/>
                </a:solidFill>
              </a:rPr>
              <a:t>過度の飲酒</a:t>
            </a:r>
            <a:endParaRPr lang="en-GB" altLang="ja-JP" sz="2200" b="1" dirty="0">
              <a:solidFill>
                <a:schemeClr val="tx1"/>
              </a:solidFill>
            </a:endParaRPr>
          </a:p>
        </p:txBody>
      </p:sp>
      <p:sp>
        <p:nvSpPr>
          <p:cNvPr id="14" name="正方形/長方形 13"/>
          <p:cNvSpPr/>
          <p:nvPr/>
        </p:nvSpPr>
        <p:spPr>
          <a:xfrm>
            <a:off x="269875" y="2924175"/>
            <a:ext cx="2214563"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200" b="1" dirty="0">
                <a:solidFill>
                  <a:schemeClr val="tx1"/>
                </a:solidFill>
              </a:rPr>
              <a:t>喫煙</a:t>
            </a:r>
            <a:endParaRPr lang="en-GB" altLang="ja-JP" sz="2200" b="1" dirty="0">
              <a:solidFill>
                <a:schemeClr val="tx1"/>
              </a:solidFill>
            </a:endParaRPr>
          </a:p>
        </p:txBody>
      </p:sp>
      <p:sp>
        <p:nvSpPr>
          <p:cNvPr id="15" name="正方形/長方形 14"/>
          <p:cNvSpPr/>
          <p:nvPr/>
        </p:nvSpPr>
        <p:spPr>
          <a:xfrm>
            <a:off x="34925" y="1989138"/>
            <a:ext cx="2449513" cy="69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ja-JP" altLang="en-US" sz="2100" b="1" dirty="0">
                <a:solidFill>
                  <a:srgbClr val="00B0F0"/>
                </a:solidFill>
              </a:rPr>
              <a:t>社会とのつながりが少ない</a:t>
            </a:r>
            <a:endParaRPr lang="en-GB" altLang="ja-JP" sz="2100" b="1" dirty="0">
              <a:solidFill>
                <a:srgbClr val="00B0F0"/>
              </a:solidFill>
            </a:endParaRPr>
          </a:p>
        </p:txBody>
      </p:sp>
      <p:sp>
        <p:nvSpPr>
          <p:cNvPr id="16" name="正方形/長方形 15"/>
          <p:cNvSpPr/>
          <p:nvPr/>
        </p:nvSpPr>
        <p:spPr>
          <a:xfrm>
            <a:off x="2555875" y="1125538"/>
            <a:ext cx="6408738" cy="763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b="1" dirty="0">
                <a:solidFill>
                  <a:srgbClr val="FF0000"/>
                </a:solidFill>
              </a:rPr>
              <a:t>社会とのつながり（近所付き合いや社会参加）を作っておくことが健康によって重要</a:t>
            </a:r>
            <a:endParaRPr lang="en-GB" altLang="ja-JP" sz="2400" b="1" dirty="0">
              <a:solidFill>
                <a:srgbClr val="FF0000"/>
              </a:solidFill>
            </a:endParaRPr>
          </a:p>
        </p:txBody>
      </p:sp>
      <p:sp>
        <p:nvSpPr>
          <p:cNvPr id="18" name="角丸四角形吹き出し 17"/>
          <p:cNvSpPr/>
          <p:nvPr/>
        </p:nvSpPr>
        <p:spPr>
          <a:xfrm>
            <a:off x="5724525" y="4652963"/>
            <a:ext cx="1368425" cy="720725"/>
          </a:xfrm>
          <a:prstGeom prst="wedgeRoundRectCallout">
            <a:avLst>
              <a:gd name="adj1" fmla="val 9737"/>
              <a:gd name="adj2" fmla="val 87898"/>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dirty="0">
                <a:latin typeface="HGP創英角ｺﾞｼｯｸUB" pitchFamily="50" charset="-128"/>
                <a:ea typeface="HGP創英角ｺﾞｼｯｸUB" pitchFamily="50" charset="-128"/>
              </a:rPr>
              <a:t>約１．５倍</a:t>
            </a:r>
          </a:p>
        </p:txBody>
      </p:sp>
      <p:sp>
        <p:nvSpPr>
          <p:cNvPr id="19" name="角丸四角形吹き出し 18"/>
          <p:cNvSpPr/>
          <p:nvPr/>
        </p:nvSpPr>
        <p:spPr>
          <a:xfrm>
            <a:off x="7596188" y="4652963"/>
            <a:ext cx="1368425" cy="720725"/>
          </a:xfrm>
          <a:prstGeom prst="wedgeRoundRectCallout">
            <a:avLst>
              <a:gd name="adj1" fmla="val 32294"/>
              <a:gd name="adj2" fmla="val 84723"/>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dirty="0">
                <a:latin typeface="HGP創英角ｺﾞｼｯｸUB" pitchFamily="50" charset="-128"/>
                <a:ea typeface="HGP創英角ｺﾞｼｯｸUB" pitchFamily="50" charset="-128"/>
              </a:rPr>
              <a:t>約２倍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par>
                                <p:cTn id="8" presetID="18" presetClass="entr" presetSubtype="6"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500"/>
                                        <p:tgtEl>
                                          <p:spTgt spid="13"/>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Right)">
                                      <p:cBhvr>
                                        <p:cTn id="23" dur="500"/>
                                        <p:tgtEl>
                                          <p:spTgt spid="14"/>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500"/>
                                        <p:tgtEl>
                                          <p:spTgt spid="15"/>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Righ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1" animBg="1"/>
      <p:bldP spid="12" grpId="1"/>
      <p:bldP spid="13" grpId="0"/>
      <p:bldP spid="14" grpId="0"/>
      <p:bldP spid="15" grpId="0"/>
      <p:bldP spid="1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TotalTime>
  <Words>3853</Words>
  <Application>Microsoft Office PowerPoint</Application>
  <PresentationFormat>画面に合わせる (4:3)</PresentationFormat>
  <Paragraphs>574</Paragraphs>
  <Slides>38</Slides>
  <Notes>38</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38</vt:i4>
      </vt:variant>
    </vt:vector>
  </HeadingPairs>
  <TitlesOfParts>
    <vt:vector size="41" baseType="lpstr">
      <vt:lpstr>Office テーマ</vt:lpstr>
      <vt:lpstr>スライド</vt:lpstr>
      <vt:lpstr>Microsoft Office Excel 97-2003 ワークシート</vt:lpstr>
      <vt:lpstr>スライド 1</vt:lpstr>
      <vt:lpstr>スライド 2</vt:lpstr>
      <vt:lpstr>スライド 3</vt:lpstr>
      <vt:lpstr>スライド 4</vt:lpstr>
      <vt:lpstr>本日の内容</vt:lpstr>
      <vt:lpstr>本日の内容</vt:lpstr>
      <vt:lpstr>シニア・読み聞かせボランティアプロジェクト　「りぷりんと」</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本日の内容</vt:lpstr>
      <vt:lpstr>スライド 24</vt:lpstr>
      <vt:lpstr>厚生労働省・熱中症対策</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vector>
  </TitlesOfParts>
  <Company>Dell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Preferred Customer</dc:creator>
  <cp:lastModifiedBy>s-utsugi</cp:lastModifiedBy>
  <cp:revision>226</cp:revision>
  <dcterms:created xsi:type="dcterms:W3CDTF">2012-07-23T07:26:25Z</dcterms:created>
  <dcterms:modified xsi:type="dcterms:W3CDTF">2013-05-22T02:27:41Z</dcterms:modified>
</cp:coreProperties>
</file>